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69" r:id="rId3"/>
    <p:sldId id="270" r:id="rId4"/>
    <p:sldId id="271" r:id="rId5"/>
    <p:sldId id="273" r:id="rId6"/>
    <p:sldId id="274" r:id="rId7"/>
    <p:sldId id="275" r:id="rId8"/>
    <p:sldId id="276" r:id="rId9"/>
    <p:sldId id="277" r:id="rId10"/>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35"/>
    <a:srgbClr val="002060"/>
    <a:srgbClr val="18F0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4660"/>
  </p:normalViewPr>
  <p:slideViewPr>
    <p:cSldViewPr snapToGrid="0">
      <p:cViewPr varScale="1">
        <p:scale>
          <a:sx n="89" d="100"/>
          <a:sy n="89" d="100"/>
        </p:scale>
        <p:origin x="2028" y="60"/>
      </p:cViewPr>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A97C45-8460-4196-9627-61EB0BE4FE38}" type="datetimeFigureOut">
              <a:rPr lang="en-US" smtClean="0"/>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1646C-5F52-41D8-8033-B84464F1CCED}" type="slidenum">
              <a:rPr lang="en-US" smtClean="0"/>
              <a:t>‹#›</a:t>
            </a:fld>
            <a:endParaRPr lang="en-US"/>
          </a:p>
        </p:txBody>
      </p:sp>
    </p:spTree>
    <p:extLst>
      <p:ext uri="{BB962C8B-B14F-4D97-AF65-F5344CB8AC3E}">
        <p14:creationId xmlns:p14="http://schemas.microsoft.com/office/powerpoint/2010/main" val="2918641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A97C45-8460-4196-9627-61EB0BE4FE38}" type="datetimeFigureOut">
              <a:rPr lang="en-US" smtClean="0"/>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1646C-5F52-41D8-8033-B84464F1CCED}" type="slidenum">
              <a:rPr lang="en-US" smtClean="0"/>
              <a:t>‹#›</a:t>
            </a:fld>
            <a:endParaRPr lang="en-US"/>
          </a:p>
        </p:txBody>
      </p:sp>
    </p:spTree>
    <p:extLst>
      <p:ext uri="{BB962C8B-B14F-4D97-AF65-F5344CB8AC3E}">
        <p14:creationId xmlns:p14="http://schemas.microsoft.com/office/powerpoint/2010/main" val="3239537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A97C45-8460-4196-9627-61EB0BE4FE38}" type="datetimeFigureOut">
              <a:rPr lang="en-US" smtClean="0"/>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1646C-5F52-41D8-8033-B84464F1CCED}" type="slidenum">
              <a:rPr lang="en-US" smtClean="0"/>
              <a:t>‹#›</a:t>
            </a:fld>
            <a:endParaRPr lang="en-US"/>
          </a:p>
        </p:txBody>
      </p:sp>
    </p:spTree>
    <p:extLst>
      <p:ext uri="{BB962C8B-B14F-4D97-AF65-F5344CB8AC3E}">
        <p14:creationId xmlns:p14="http://schemas.microsoft.com/office/powerpoint/2010/main" val="2479476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A97C45-8460-4196-9627-61EB0BE4FE38}" type="datetimeFigureOut">
              <a:rPr lang="en-US" smtClean="0"/>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1646C-5F52-41D8-8033-B84464F1CCED}" type="slidenum">
              <a:rPr lang="en-US" smtClean="0"/>
              <a:t>‹#›</a:t>
            </a:fld>
            <a:endParaRPr lang="en-US"/>
          </a:p>
        </p:txBody>
      </p:sp>
    </p:spTree>
    <p:extLst>
      <p:ext uri="{BB962C8B-B14F-4D97-AF65-F5344CB8AC3E}">
        <p14:creationId xmlns:p14="http://schemas.microsoft.com/office/powerpoint/2010/main" val="3542517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tint val="82000"/>
                  </a:schemeClr>
                </a:solidFill>
              </a:defRPr>
            </a:lvl1pPr>
            <a:lvl2pPr marL="502920" indent="0">
              <a:buNone/>
              <a:defRPr sz="2200">
                <a:solidFill>
                  <a:schemeClr val="tx1">
                    <a:tint val="82000"/>
                  </a:schemeClr>
                </a:solidFill>
              </a:defRPr>
            </a:lvl2pPr>
            <a:lvl3pPr marL="1005840" indent="0">
              <a:buNone/>
              <a:defRPr sz="1980">
                <a:solidFill>
                  <a:schemeClr val="tx1">
                    <a:tint val="82000"/>
                  </a:schemeClr>
                </a:solidFill>
              </a:defRPr>
            </a:lvl3pPr>
            <a:lvl4pPr marL="1508760" indent="0">
              <a:buNone/>
              <a:defRPr sz="1760">
                <a:solidFill>
                  <a:schemeClr val="tx1">
                    <a:tint val="82000"/>
                  </a:schemeClr>
                </a:solidFill>
              </a:defRPr>
            </a:lvl4pPr>
            <a:lvl5pPr marL="2011680" indent="0">
              <a:buNone/>
              <a:defRPr sz="1760">
                <a:solidFill>
                  <a:schemeClr val="tx1">
                    <a:tint val="82000"/>
                  </a:schemeClr>
                </a:solidFill>
              </a:defRPr>
            </a:lvl5pPr>
            <a:lvl6pPr marL="2514600" indent="0">
              <a:buNone/>
              <a:defRPr sz="1760">
                <a:solidFill>
                  <a:schemeClr val="tx1">
                    <a:tint val="82000"/>
                  </a:schemeClr>
                </a:solidFill>
              </a:defRPr>
            </a:lvl6pPr>
            <a:lvl7pPr marL="3017520" indent="0">
              <a:buNone/>
              <a:defRPr sz="1760">
                <a:solidFill>
                  <a:schemeClr val="tx1">
                    <a:tint val="82000"/>
                  </a:schemeClr>
                </a:solidFill>
              </a:defRPr>
            </a:lvl7pPr>
            <a:lvl8pPr marL="3520440" indent="0">
              <a:buNone/>
              <a:defRPr sz="1760">
                <a:solidFill>
                  <a:schemeClr val="tx1">
                    <a:tint val="82000"/>
                  </a:schemeClr>
                </a:solidFill>
              </a:defRPr>
            </a:lvl8pPr>
            <a:lvl9pPr marL="4023360" indent="0">
              <a:buNone/>
              <a:defRPr sz="176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A97C45-8460-4196-9627-61EB0BE4FE38}" type="datetimeFigureOut">
              <a:rPr lang="en-US" smtClean="0"/>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1646C-5F52-41D8-8033-B84464F1CCED}" type="slidenum">
              <a:rPr lang="en-US" smtClean="0"/>
              <a:t>‹#›</a:t>
            </a:fld>
            <a:endParaRPr lang="en-US"/>
          </a:p>
        </p:txBody>
      </p:sp>
    </p:spTree>
    <p:extLst>
      <p:ext uri="{BB962C8B-B14F-4D97-AF65-F5344CB8AC3E}">
        <p14:creationId xmlns:p14="http://schemas.microsoft.com/office/powerpoint/2010/main" val="2632415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A97C45-8460-4196-9627-61EB0BE4FE38}" type="datetimeFigureOut">
              <a:rPr lang="en-US" smtClean="0"/>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11646C-5F52-41D8-8033-B84464F1CCED}" type="slidenum">
              <a:rPr lang="en-US" smtClean="0"/>
              <a:t>‹#›</a:t>
            </a:fld>
            <a:endParaRPr lang="en-US"/>
          </a:p>
        </p:txBody>
      </p:sp>
    </p:spTree>
    <p:extLst>
      <p:ext uri="{BB962C8B-B14F-4D97-AF65-F5344CB8AC3E}">
        <p14:creationId xmlns:p14="http://schemas.microsoft.com/office/powerpoint/2010/main" val="4205947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A97C45-8460-4196-9627-61EB0BE4FE38}" type="datetimeFigureOut">
              <a:rPr lang="en-US" smtClean="0"/>
              <a:t>8/20/2025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11646C-5F52-41D8-8033-B84464F1CCED}" type="slidenum">
              <a:rPr lang="en-US" smtClean="0"/>
              <a:t>‹#›</a:t>
            </a:fld>
            <a:endParaRPr lang="en-US"/>
          </a:p>
        </p:txBody>
      </p:sp>
    </p:spTree>
    <p:extLst>
      <p:ext uri="{BB962C8B-B14F-4D97-AF65-F5344CB8AC3E}">
        <p14:creationId xmlns:p14="http://schemas.microsoft.com/office/powerpoint/2010/main" val="329510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A97C45-8460-4196-9627-61EB0BE4FE38}" type="datetimeFigureOut">
              <a:rPr lang="en-US" smtClean="0"/>
              <a:t>8/20/2025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11646C-5F52-41D8-8033-B84464F1CCED}" type="slidenum">
              <a:rPr lang="en-US" smtClean="0"/>
              <a:t>‹#›</a:t>
            </a:fld>
            <a:endParaRPr lang="en-US"/>
          </a:p>
        </p:txBody>
      </p:sp>
    </p:spTree>
    <p:extLst>
      <p:ext uri="{BB962C8B-B14F-4D97-AF65-F5344CB8AC3E}">
        <p14:creationId xmlns:p14="http://schemas.microsoft.com/office/powerpoint/2010/main" val="2009795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A97C45-8460-4196-9627-61EB0BE4FE38}" type="datetimeFigureOut">
              <a:rPr lang="en-US" smtClean="0"/>
              <a:t>8/20/2025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11646C-5F52-41D8-8033-B84464F1CCED}" type="slidenum">
              <a:rPr lang="en-US" smtClean="0"/>
              <a:t>‹#›</a:t>
            </a:fld>
            <a:endParaRPr lang="en-US"/>
          </a:p>
        </p:txBody>
      </p:sp>
    </p:spTree>
    <p:extLst>
      <p:ext uri="{BB962C8B-B14F-4D97-AF65-F5344CB8AC3E}">
        <p14:creationId xmlns:p14="http://schemas.microsoft.com/office/powerpoint/2010/main" val="3168671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80A97C45-8460-4196-9627-61EB0BE4FE38}" type="datetimeFigureOut">
              <a:rPr lang="en-US" smtClean="0"/>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11646C-5F52-41D8-8033-B84464F1CCED}" type="slidenum">
              <a:rPr lang="en-US" smtClean="0"/>
              <a:t>‹#›</a:t>
            </a:fld>
            <a:endParaRPr lang="en-US"/>
          </a:p>
        </p:txBody>
      </p:sp>
    </p:spTree>
    <p:extLst>
      <p:ext uri="{BB962C8B-B14F-4D97-AF65-F5344CB8AC3E}">
        <p14:creationId xmlns:p14="http://schemas.microsoft.com/office/powerpoint/2010/main" val="2725454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80A97C45-8460-4196-9627-61EB0BE4FE38}" type="datetimeFigureOut">
              <a:rPr lang="en-US" smtClean="0"/>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11646C-5F52-41D8-8033-B84464F1CCED}" type="slidenum">
              <a:rPr lang="en-US" smtClean="0"/>
              <a:t>‹#›</a:t>
            </a:fld>
            <a:endParaRPr lang="en-US"/>
          </a:p>
        </p:txBody>
      </p:sp>
    </p:spTree>
    <p:extLst>
      <p:ext uri="{BB962C8B-B14F-4D97-AF65-F5344CB8AC3E}">
        <p14:creationId xmlns:p14="http://schemas.microsoft.com/office/powerpoint/2010/main" val="3194875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82000"/>
                  </a:schemeClr>
                </a:solidFill>
              </a:defRPr>
            </a:lvl1pPr>
          </a:lstStyle>
          <a:p>
            <a:fld id="{80A97C45-8460-4196-9627-61EB0BE4FE38}" type="datetimeFigureOut">
              <a:rPr lang="en-US" smtClean="0"/>
              <a:t>8/20/2025</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82000"/>
                  </a:schemeClr>
                </a:solidFill>
              </a:defRPr>
            </a:lvl1pPr>
          </a:lstStyle>
          <a:p>
            <a:fld id="{2F11646C-5F52-41D8-8033-B84464F1CCED}" type="slidenum">
              <a:rPr lang="en-US" smtClean="0"/>
              <a:t>‹#›</a:t>
            </a:fld>
            <a:endParaRPr lang="en-US"/>
          </a:p>
        </p:txBody>
      </p:sp>
    </p:spTree>
    <p:extLst>
      <p:ext uri="{BB962C8B-B14F-4D97-AF65-F5344CB8AC3E}">
        <p14:creationId xmlns:p14="http://schemas.microsoft.com/office/powerpoint/2010/main" val="4560069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84255D9-47DC-C531-7908-924F76B0380B}"/>
              </a:ext>
            </a:extLst>
          </p:cNvPr>
          <p:cNvCxnSpPr/>
          <p:nvPr/>
        </p:nvCxnSpPr>
        <p:spPr>
          <a:xfrm>
            <a:off x="0" y="417845"/>
            <a:ext cx="7315200" cy="0"/>
          </a:xfrm>
          <a:prstGeom prst="line">
            <a:avLst/>
          </a:prstGeom>
          <a:ln w="28575" cmpd="thinThick">
            <a:solidFill>
              <a:srgbClr val="C00439"/>
            </a:solidFill>
            <a:prstDash val="solid"/>
            <a:miter lim="800000"/>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D8F2289-137B-9FC6-4292-8EC49C68F35A}"/>
              </a:ext>
            </a:extLst>
          </p:cNvPr>
          <p:cNvCxnSpPr>
            <a:cxnSpLocks/>
          </p:cNvCxnSpPr>
          <p:nvPr/>
        </p:nvCxnSpPr>
        <p:spPr>
          <a:xfrm>
            <a:off x="0" y="417845"/>
            <a:ext cx="10058400" cy="0"/>
          </a:xfrm>
          <a:prstGeom prst="line">
            <a:avLst/>
          </a:prstGeom>
          <a:ln w="28575" cmpd="thinThick">
            <a:solidFill>
              <a:srgbClr val="C00439"/>
            </a:solidFill>
            <a:prstDash val="solid"/>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A17656A-8A79-3DAD-DBB6-A9877E0D4ECF}"/>
              </a:ext>
            </a:extLst>
          </p:cNvPr>
          <p:cNvCxnSpPr/>
          <p:nvPr/>
        </p:nvCxnSpPr>
        <p:spPr>
          <a:xfrm>
            <a:off x="0" y="417845"/>
            <a:ext cx="7315200" cy="0"/>
          </a:xfrm>
          <a:prstGeom prst="line">
            <a:avLst/>
          </a:prstGeom>
          <a:ln w="28575" cmpd="thinThick">
            <a:solidFill>
              <a:srgbClr val="C00439"/>
            </a:solidFill>
            <a:prstDash val="solid"/>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FC6363B-0C20-41ED-8541-FD58547B379C}"/>
              </a:ext>
            </a:extLst>
          </p:cNvPr>
          <p:cNvCxnSpPr/>
          <p:nvPr/>
        </p:nvCxnSpPr>
        <p:spPr>
          <a:xfrm>
            <a:off x="0" y="417845"/>
            <a:ext cx="7315200" cy="0"/>
          </a:xfrm>
          <a:prstGeom prst="line">
            <a:avLst/>
          </a:prstGeom>
          <a:ln w="28575" cmpd="thinThick">
            <a:solidFill>
              <a:srgbClr val="C00439"/>
            </a:solidFill>
            <a:prstDash val="solid"/>
            <a:miter lim="800000"/>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5875318-2441-8E71-8201-52460BFB6C05}"/>
              </a:ext>
            </a:extLst>
          </p:cNvPr>
          <p:cNvPicPr>
            <a:picLocks noChangeAspect="1"/>
          </p:cNvPicPr>
          <p:nvPr/>
        </p:nvPicPr>
        <p:blipFill>
          <a:blip r:embed="rId2"/>
          <a:stretch>
            <a:fillRect/>
          </a:stretch>
        </p:blipFill>
        <p:spPr>
          <a:xfrm>
            <a:off x="10875" y="38735"/>
            <a:ext cx="744048" cy="359484"/>
          </a:xfrm>
          <a:prstGeom prst="rect">
            <a:avLst/>
          </a:prstGeom>
        </p:spPr>
      </p:pic>
      <p:sp>
        <p:nvSpPr>
          <p:cNvPr id="9" name="TextBox 8">
            <a:extLst>
              <a:ext uri="{FF2B5EF4-FFF2-40B4-BE49-F238E27FC236}">
                <a16:creationId xmlns:a16="http://schemas.microsoft.com/office/drawing/2014/main" id="{721B12A8-8430-CA1B-713E-195051A3B1AC}"/>
              </a:ext>
            </a:extLst>
          </p:cNvPr>
          <p:cNvSpPr txBox="1"/>
          <p:nvPr/>
        </p:nvSpPr>
        <p:spPr>
          <a:xfrm>
            <a:off x="6244049" y="42334"/>
            <a:ext cx="3840480" cy="369332"/>
          </a:xfrm>
          <a:prstGeom prst="rect">
            <a:avLst/>
          </a:prstGeom>
          <a:noFill/>
        </p:spPr>
        <p:txBody>
          <a:bodyPr wrap="square" rtlCol="0">
            <a:spAutoFit/>
          </a:bodyPr>
          <a:lstStyle/>
          <a:p>
            <a:pPr algn="r"/>
            <a:r>
              <a:rPr lang="en-US" dirty="0">
                <a:latin typeface="Aptos Display" panose="020B0004020202020204" pitchFamily="34" charset="0"/>
              </a:rPr>
              <a:t>No Ice Checklist Update – August 2025</a:t>
            </a:r>
          </a:p>
        </p:txBody>
      </p:sp>
      <p:grpSp>
        <p:nvGrpSpPr>
          <p:cNvPr id="12" name="Group 11">
            <a:extLst>
              <a:ext uri="{FF2B5EF4-FFF2-40B4-BE49-F238E27FC236}">
                <a16:creationId xmlns:a16="http://schemas.microsoft.com/office/drawing/2014/main" id="{EA9BB43F-23B9-0857-C6A2-71ED16361868}"/>
              </a:ext>
            </a:extLst>
          </p:cNvPr>
          <p:cNvGrpSpPr/>
          <p:nvPr/>
        </p:nvGrpSpPr>
        <p:grpSpPr>
          <a:xfrm>
            <a:off x="1067332" y="454516"/>
            <a:ext cx="8425180" cy="584775"/>
            <a:chOff x="2489998" y="90675"/>
            <a:chExt cx="8676134" cy="584774"/>
          </a:xfrm>
          <a:effectLst/>
        </p:grpSpPr>
        <p:sp>
          <p:nvSpPr>
            <p:cNvPr id="13" name="TextBox 12">
              <a:extLst>
                <a:ext uri="{FF2B5EF4-FFF2-40B4-BE49-F238E27FC236}">
                  <a16:creationId xmlns:a16="http://schemas.microsoft.com/office/drawing/2014/main" id="{26492B84-6AAD-2799-D5AA-F9098C85FEE7}"/>
                </a:ext>
              </a:extLst>
            </p:cNvPr>
            <p:cNvSpPr txBox="1"/>
            <p:nvPr/>
          </p:nvSpPr>
          <p:spPr>
            <a:xfrm>
              <a:off x="2489998" y="90675"/>
              <a:ext cx="8676134" cy="584774"/>
            </a:xfrm>
            <a:prstGeom prst="rect">
              <a:avLst/>
            </a:prstGeom>
            <a:noFill/>
          </p:spPr>
          <p:txBody>
            <a:bodyPr wrap="square" rtlCol="0">
              <a:spAutoFit/>
            </a:bodyPr>
            <a:lstStyle/>
            <a:p>
              <a:pPr algn="ctr"/>
              <a:r>
                <a:rPr lang="en-US" sz="3200" b="1" dirty="0">
                  <a:solidFill>
                    <a:srgbClr val="A50035"/>
                  </a:solidFill>
                  <a:latin typeface="LG Smart_H Regular" panose="020B0600000101010101" pitchFamily="34" charset="-127"/>
                  <a:ea typeface="LG Smart_H Regular" panose="020B0600000101010101" pitchFamily="34" charset="-127"/>
                </a:rPr>
                <a:t>Icemaker Checklist</a:t>
              </a:r>
            </a:p>
          </p:txBody>
        </p:sp>
        <p:pic>
          <p:nvPicPr>
            <p:cNvPr id="14" name="Graphic 13">
              <a:extLst>
                <a:ext uri="{FF2B5EF4-FFF2-40B4-BE49-F238E27FC236}">
                  <a16:creationId xmlns:a16="http://schemas.microsoft.com/office/drawing/2014/main" id="{B8FF016F-DB69-6005-E582-5E8533F831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52666" y="159671"/>
              <a:ext cx="572833" cy="420907"/>
            </a:xfrm>
            <a:prstGeom prst="rect">
              <a:avLst/>
            </a:prstGeom>
          </p:spPr>
        </p:pic>
      </p:grpSp>
      <p:grpSp>
        <p:nvGrpSpPr>
          <p:cNvPr id="19" name="Group 18">
            <a:extLst>
              <a:ext uri="{FF2B5EF4-FFF2-40B4-BE49-F238E27FC236}">
                <a16:creationId xmlns:a16="http://schemas.microsoft.com/office/drawing/2014/main" id="{85A85B0F-981D-A97F-0126-D1617BD2CC7E}"/>
              </a:ext>
            </a:extLst>
          </p:cNvPr>
          <p:cNvGrpSpPr/>
          <p:nvPr/>
        </p:nvGrpSpPr>
        <p:grpSpPr>
          <a:xfrm>
            <a:off x="2464645" y="1000655"/>
            <a:ext cx="5129110" cy="1158346"/>
            <a:chOff x="1052565" y="1460915"/>
            <a:chExt cx="7024635" cy="1522596"/>
          </a:xfrm>
        </p:grpSpPr>
        <p:pic>
          <p:nvPicPr>
            <p:cNvPr id="10" name="Picture 9">
              <a:extLst>
                <a:ext uri="{FF2B5EF4-FFF2-40B4-BE49-F238E27FC236}">
                  <a16:creationId xmlns:a16="http://schemas.microsoft.com/office/drawing/2014/main" id="{449B5724-928F-717C-152A-561FC238DF3B}"/>
                </a:ext>
              </a:extLst>
            </p:cNvPr>
            <p:cNvPicPr>
              <a:picLocks noChangeAspect="1"/>
            </p:cNvPicPr>
            <p:nvPr/>
          </p:nvPicPr>
          <p:blipFill>
            <a:blip r:embed="rId5"/>
            <a:stretch>
              <a:fillRect/>
            </a:stretch>
          </p:blipFill>
          <p:spPr>
            <a:xfrm>
              <a:off x="1052565" y="1460915"/>
              <a:ext cx="2282187" cy="1522596"/>
            </a:xfrm>
            <a:prstGeom prst="rect">
              <a:avLst/>
            </a:prstGeom>
          </p:spPr>
        </p:pic>
        <p:pic>
          <p:nvPicPr>
            <p:cNvPr id="15" name="Picture 14">
              <a:extLst>
                <a:ext uri="{FF2B5EF4-FFF2-40B4-BE49-F238E27FC236}">
                  <a16:creationId xmlns:a16="http://schemas.microsoft.com/office/drawing/2014/main" id="{09F6CF38-D61D-812D-5E9B-98B0FC500AB0}"/>
                </a:ext>
              </a:extLst>
            </p:cNvPr>
            <p:cNvPicPr>
              <a:picLocks noChangeAspect="1"/>
            </p:cNvPicPr>
            <p:nvPr/>
          </p:nvPicPr>
          <p:blipFill>
            <a:blip r:embed="rId6"/>
            <a:stretch>
              <a:fillRect/>
            </a:stretch>
          </p:blipFill>
          <p:spPr>
            <a:xfrm>
              <a:off x="3801477" y="1554722"/>
              <a:ext cx="2050683" cy="1300403"/>
            </a:xfrm>
            <a:prstGeom prst="rect">
              <a:avLst/>
            </a:prstGeom>
          </p:spPr>
        </p:pic>
        <p:pic>
          <p:nvPicPr>
            <p:cNvPr id="18" name="Picture 17">
              <a:extLst>
                <a:ext uri="{FF2B5EF4-FFF2-40B4-BE49-F238E27FC236}">
                  <a16:creationId xmlns:a16="http://schemas.microsoft.com/office/drawing/2014/main" id="{8C172254-9C33-19D4-C9BE-C99866225C03}"/>
                </a:ext>
              </a:extLst>
            </p:cNvPr>
            <p:cNvPicPr>
              <a:picLocks noChangeAspect="1"/>
            </p:cNvPicPr>
            <p:nvPr/>
          </p:nvPicPr>
          <p:blipFill rotWithShape="1">
            <a:blip r:embed="rId7"/>
            <a:srcRect b="5276"/>
            <a:stretch/>
          </p:blipFill>
          <p:spPr>
            <a:xfrm>
              <a:off x="6349365" y="1505786"/>
              <a:ext cx="1727835" cy="1477725"/>
            </a:xfrm>
            <a:prstGeom prst="rect">
              <a:avLst/>
            </a:prstGeom>
          </p:spPr>
        </p:pic>
      </p:grpSp>
      <p:graphicFrame>
        <p:nvGraphicFramePr>
          <p:cNvPr id="2" name="Table 1">
            <a:extLst>
              <a:ext uri="{FF2B5EF4-FFF2-40B4-BE49-F238E27FC236}">
                <a16:creationId xmlns:a16="http://schemas.microsoft.com/office/drawing/2014/main" id="{32072582-FBFE-C5E0-F637-8F2DFECC4CBD}"/>
              </a:ext>
            </a:extLst>
          </p:cNvPr>
          <p:cNvGraphicFramePr>
            <a:graphicFrameLocks noGrp="1"/>
          </p:cNvGraphicFramePr>
          <p:nvPr>
            <p:extLst>
              <p:ext uri="{D42A27DB-BD31-4B8C-83A1-F6EECF244321}">
                <p14:modId xmlns:p14="http://schemas.microsoft.com/office/powerpoint/2010/main" val="975565578"/>
              </p:ext>
            </p:extLst>
          </p:nvPr>
        </p:nvGraphicFramePr>
        <p:xfrm>
          <a:off x="2360574" y="2294969"/>
          <a:ext cx="5337252" cy="5334000"/>
        </p:xfrm>
        <a:graphic>
          <a:graphicData uri="http://schemas.openxmlformats.org/drawingml/2006/table">
            <a:tbl>
              <a:tblPr firstRow="1" firstCol="1" bandRow="1"/>
              <a:tblGrid>
                <a:gridCol w="1819342">
                  <a:extLst>
                    <a:ext uri="{9D8B030D-6E8A-4147-A177-3AD203B41FA5}">
                      <a16:colId xmlns:a16="http://schemas.microsoft.com/office/drawing/2014/main" val="3269089651"/>
                    </a:ext>
                  </a:extLst>
                </a:gridCol>
                <a:gridCol w="2642839">
                  <a:extLst>
                    <a:ext uri="{9D8B030D-6E8A-4147-A177-3AD203B41FA5}">
                      <a16:colId xmlns:a16="http://schemas.microsoft.com/office/drawing/2014/main" val="1089754434"/>
                    </a:ext>
                  </a:extLst>
                </a:gridCol>
                <a:gridCol w="875071">
                  <a:extLst>
                    <a:ext uri="{9D8B030D-6E8A-4147-A177-3AD203B41FA5}">
                      <a16:colId xmlns:a16="http://schemas.microsoft.com/office/drawing/2014/main" val="3230945399"/>
                    </a:ext>
                  </a:extLst>
                </a:gridCol>
              </a:tblGrid>
              <a:tr h="145069">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Ice/Water</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Not Making Ice (Craft or Standard)</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34">
                  <a:txBody>
                    <a:bodyPr/>
                    <a:lstStyle/>
                    <a:p>
                      <a:pPr marL="0" marR="0" algn="ctr">
                        <a:spcBef>
                          <a:spcPts val="0"/>
                        </a:spcBef>
                        <a:spcAft>
                          <a:spcPts val="0"/>
                        </a:spcAft>
                      </a:pPr>
                      <a:r>
                        <a:rPr lang="en-US" sz="1200" b="1" dirty="0">
                          <a:solidFill>
                            <a:srgbClr val="FFFFFF"/>
                          </a:solidFill>
                          <a:effectLst/>
                          <a:latin typeface="Arial" panose="020B0604020202020204" pitchFamily="34" charset="0"/>
                          <a:ea typeface="Malgun Gothic" panose="020B0503020000020004" pitchFamily="34" charset="-127"/>
                          <a:cs typeface="Calibri" panose="020F0502020204030204" pitchFamily="34" charset="0"/>
                        </a:rPr>
                        <a:t>Icemaker Checklist Required</a:t>
                      </a:r>
                      <a:endParaRPr lang="en-US" sz="1800" dirty="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A50035"/>
                    </a:solidFill>
                  </a:tcPr>
                </a:tc>
                <a:extLst>
                  <a:ext uri="{0D108BD9-81ED-4DB2-BD59-A6C34878D82A}">
                    <a16:rowId xmlns:a16="http://schemas.microsoft.com/office/drawing/2014/main" val="4128199523"/>
                  </a:ext>
                </a:extLst>
              </a:tr>
              <a:tr h="145069">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Ice/Water</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No Ice [Standard]</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041648344"/>
                  </a:ext>
                </a:extLst>
              </a:tr>
              <a:tr h="145069">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Ice/Water</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Not making enough ice [Craft]</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542131179"/>
                  </a:ext>
                </a:extLst>
              </a:tr>
              <a:tr h="145069">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Ice/Water</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No Ice [Craft]</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698752651"/>
                  </a:ext>
                </a:extLst>
              </a:tr>
              <a:tr h="145069">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Ice/Water</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Not making enough ice [Standard]</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301732523"/>
                  </a:ext>
                </a:extLst>
              </a:tr>
              <a:tr h="145069">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Ice/Water</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Bad Tasting Ice</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704019868"/>
                  </a:ext>
                </a:extLst>
              </a:tr>
              <a:tr h="145069">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Ice/Water</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Water Overfilling Tray</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640963088"/>
                  </a:ext>
                </a:extLst>
              </a:tr>
              <a:tr h="145069">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Ice/Water Dispenser</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Not making enough ice [Craft]</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703103901"/>
                  </a:ext>
                </a:extLst>
              </a:tr>
              <a:tr h="145069">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Ice/Water Dispenser</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Not Making Ice (Craft or Standard)</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338047130"/>
                  </a:ext>
                </a:extLst>
              </a:tr>
              <a:tr h="145069">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Ice/Water Dispenser</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Not making enough ice [Standard]</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360894440"/>
                  </a:ext>
                </a:extLst>
              </a:tr>
              <a:tr h="145069">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Ice/Water Dispenser</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Bad Tasting Ice</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194210028"/>
                  </a:ext>
                </a:extLst>
              </a:tr>
              <a:tr h="145069">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Ice/Water Dispenser</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No Ice [Craft]</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044566314"/>
                  </a:ext>
                </a:extLst>
              </a:tr>
              <a:tr h="145069">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Ice/Water Dispenser</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No Ice [Standard]</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454946245"/>
                  </a:ext>
                </a:extLst>
              </a:tr>
              <a:tr h="145069">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Ice/Water Dispenser</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Water Overfilling Tray</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860024572"/>
                  </a:ext>
                </a:extLst>
              </a:tr>
              <a:tr h="145069">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Icemaker</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Not Enough Ice</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046164286"/>
                  </a:ext>
                </a:extLst>
              </a:tr>
              <a:tr h="145069">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Icemaker</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No Ice</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261233699"/>
                  </a:ext>
                </a:extLst>
              </a:tr>
              <a:tr h="145069">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Icemaker</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Tray will not turn upright</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651439152"/>
                  </a:ext>
                </a:extLst>
              </a:tr>
              <a:tr h="145069">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Icemaker</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Craft Icemaker</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961285954"/>
                  </a:ext>
                </a:extLst>
              </a:tr>
              <a:tr h="145069">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Icemaker</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Ice Overflowing the Bin</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685951217"/>
                  </a:ext>
                </a:extLst>
              </a:tr>
              <a:tr h="145069">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Icemaker</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particles in Ice</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86980805"/>
                  </a:ext>
                </a:extLst>
              </a:tr>
              <a:tr h="145069">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Icemaker</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Cannot remove the bucket</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562815397"/>
                  </a:ext>
                </a:extLst>
              </a:tr>
              <a:tr h="145069">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Icemaker</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Water Overfilling Tray</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564963001"/>
                  </a:ext>
                </a:extLst>
              </a:tr>
              <a:tr h="145069">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Icemaker</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Bad Taste</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546190639"/>
                  </a:ext>
                </a:extLst>
              </a:tr>
              <a:tr h="145069">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Icemaker</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Mini Cube Icemaker</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916214995"/>
                  </a:ext>
                </a:extLst>
              </a:tr>
              <a:tr h="145069">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Icemaker</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Not enough Ice Storage Capacity</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601178085"/>
                  </a:ext>
                </a:extLst>
              </a:tr>
              <a:tr h="145069">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Icemaker Issues</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Can not remove the bucket</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2489643"/>
                  </a:ext>
                </a:extLst>
              </a:tr>
              <a:tr h="145069">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Icemaker Issues</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No Ice</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444161145"/>
                  </a:ext>
                </a:extLst>
              </a:tr>
              <a:tr h="145069">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Icemaker Issues</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Not Enough Ice</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794092051"/>
                  </a:ext>
                </a:extLst>
              </a:tr>
              <a:tr h="145069">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Icemaker Issues</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Ice Overflowing the Bin</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244880196"/>
                  </a:ext>
                </a:extLst>
              </a:tr>
              <a:tr h="145069">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Icemaker Issues</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Water Overfilling Tray</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475082645"/>
                  </a:ext>
                </a:extLst>
              </a:tr>
              <a:tr h="145069">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Icemaker Issues</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Not enough Ice Storage Capacity</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952634756"/>
                  </a:ext>
                </a:extLst>
              </a:tr>
              <a:tr h="145069">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Icemaker Issues</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Tray will not turn upright</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618890515"/>
                  </a:ext>
                </a:extLst>
              </a:tr>
              <a:tr h="145069">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Icemaker Issues</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Bad Taste</a:t>
                      </a:r>
                      <a:endParaRPr lang="en-US" sz="120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891632866"/>
                  </a:ext>
                </a:extLst>
              </a:tr>
              <a:tr h="145069">
                <a:tc>
                  <a:txBody>
                    <a:bodyPr/>
                    <a:lstStyle/>
                    <a:p>
                      <a:pPr marL="0" marR="0">
                        <a:spcBef>
                          <a:spcPts val="0"/>
                        </a:spcBef>
                        <a:spcAft>
                          <a:spcPts val="0"/>
                        </a:spcAft>
                      </a:pPr>
                      <a:r>
                        <a:rPr lang="en-US" sz="1000" dirty="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(ThinQ Care)Icemaker/Dispenser</a:t>
                      </a:r>
                      <a:endParaRPr lang="en-US" sz="1200" dirty="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000000"/>
                          </a:solidFill>
                          <a:effectLst/>
                          <a:latin typeface="Arial" panose="020B0604020202020204" pitchFamily="34" charset="0"/>
                          <a:ea typeface="Malgun Gothic" panose="020B0503020000020004" pitchFamily="34" charset="-127"/>
                          <a:cs typeface="Calibri" panose="020F0502020204030204" pitchFamily="34" charset="0"/>
                        </a:rPr>
                        <a:t>(ThinQ Care)No Ice</a:t>
                      </a:r>
                      <a:endParaRPr lang="en-US" sz="1200" dirty="0">
                        <a:effectLst/>
                        <a:latin typeface="Aptos" panose="020B0004020202020204" pitchFamily="34" charset="0"/>
                        <a:ea typeface="Malgun Gothic" panose="020B0503020000020004" pitchFamily="34" charset="-127"/>
                        <a:cs typeface="Calibri" panose="020F0502020204030204" pitchFamily="34" charset="0"/>
                      </a:endParaRPr>
                    </a:p>
                  </a:txBody>
                  <a:tcPr marL="61441" marR="61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684033250"/>
                  </a:ext>
                </a:extLst>
              </a:tr>
            </a:tbl>
          </a:graphicData>
        </a:graphic>
      </p:graphicFrame>
      <p:sp>
        <p:nvSpPr>
          <p:cNvPr id="3" name="Rectangle 2">
            <a:extLst>
              <a:ext uri="{FF2B5EF4-FFF2-40B4-BE49-F238E27FC236}">
                <a16:creationId xmlns:a16="http://schemas.microsoft.com/office/drawing/2014/main" id="{413DB814-F5AE-D455-BFD9-4932047C58D8}"/>
              </a:ext>
            </a:extLst>
          </p:cNvPr>
          <p:cNvSpPr/>
          <p:nvPr/>
        </p:nvSpPr>
        <p:spPr>
          <a:xfrm>
            <a:off x="2360574" y="2294969"/>
            <a:ext cx="5337252" cy="5334000"/>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B441020-B890-C310-50A4-3A9800DF3F4A}"/>
              </a:ext>
            </a:extLst>
          </p:cNvPr>
          <p:cNvSpPr txBox="1"/>
          <p:nvPr/>
        </p:nvSpPr>
        <p:spPr>
          <a:xfrm>
            <a:off x="10875" y="2294970"/>
            <a:ext cx="2369574" cy="954107"/>
          </a:xfrm>
          <a:prstGeom prst="rect">
            <a:avLst/>
          </a:prstGeom>
          <a:noFill/>
        </p:spPr>
        <p:txBody>
          <a:bodyPr wrap="square" rtlCol="0">
            <a:spAutoFit/>
          </a:bodyPr>
          <a:lstStyle/>
          <a:p>
            <a:pPr algn="ctr"/>
            <a:r>
              <a:rPr lang="en-US" sz="1400" dirty="0">
                <a:solidFill>
                  <a:srgbClr val="A50035"/>
                </a:solidFill>
              </a:rPr>
              <a:t>These are the current Symptom / Sub-Symptoms that require Icemaker Checklist Usage:</a:t>
            </a:r>
          </a:p>
        </p:txBody>
      </p:sp>
    </p:spTree>
    <p:extLst>
      <p:ext uri="{BB962C8B-B14F-4D97-AF65-F5344CB8AC3E}">
        <p14:creationId xmlns:p14="http://schemas.microsoft.com/office/powerpoint/2010/main" val="3208850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FCDF278-19EC-8215-174A-672C732B367D}"/>
              </a:ext>
            </a:extLst>
          </p:cNvPr>
          <p:cNvCxnSpPr>
            <a:cxnSpLocks/>
          </p:cNvCxnSpPr>
          <p:nvPr/>
        </p:nvCxnSpPr>
        <p:spPr>
          <a:xfrm>
            <a:off x="0" y="417845"/>
            <a:ext cx="10058400" cy="0"/>
          </a:xfrm>
          <a:prstGeom prst="line">
            <a:avLst/>
          </a:prstGeom>
          <a:ln w="28575" cmpd="thinThick">
            <a:solidFill>
              <a:srgbClr val="C00439"/>
            </a:solidFill>
            <a:prstDash val="solid"/>
            <a:miter lim="800000"/>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A97B5BD-537B-36B3-F34F-AAC4D43341C2}"/>
              </a:ext>
            </a:extLst>
          </p:cNvPr>
          <p:cNvPicPr>
            <a:picLocks noChangeAspect="1"/>
          </p:cNvPicPr>
          <p:nvPr/>
        </p:nvPicPr>
        <p:blipFill>
          <a:blip r:embed="rId2"/>
          <a:stretch>
            <a:fillRect/>
          </a:stretch>
        </p:blipFill>
        <p:spPr>
          <a:xfrm>
            <a:off x="10875" y="38735"/>
            <a:ext cx="744048" cy="359484"/>
          </a:xfrm>
          <a:prstGeom prst="rect">
            <a:avLst/>
          </a:prstGeom>
        </p:spPr>
      </p:pic>
      <p:sp>
        <p:nvSpPr>
          <p:cNvPr id="4" name="TextBox 3">
            <a:extLst>
              <a:ext uri="{FF2B5EF4-FFF2-40B4-BE49-F238E27FC236}">
                <a16:creationId xmlns:a16="http://schemas.microsoft.com/office/drawing/2014/main" id="{6A3E0D4E-0213-68A9-E7BF-740851EA496F}"/>
              </a:ext>
            </a:extLst>
          </p:cNvPr>
          <p:cNvSpPr txBox="1"/>
          <p:nvPr/>
        </p:nvSpPr>
        <p:spPr>
          <a:xfrm>
            <a:off x="6217920" y="78433"/>
            <a:ext cx="3840480" cy="307777"/>
          </a:xfrm>
          <a:prstGeom prst="rect">
            <a:avLst/>
          </a:prstGeom>
          <a:noFill/>
        </p:spPr>
        <p:txBody>
          <a:bodyPr wrap="square" rtlCol="0">
            <a:spAutoFit/>
          </a:bodyPr>
          <a:lstStyle/>
          <a:p>
            <a:pPr algn="r"/>
            <a:r>
              <a:rPr lang="en-US" sz="1400" dirty="0">
                <a:latin typeface="Aptos Display" panose="020B0004020202020204" pitchFamily="34" charset="0"/>
              </a:rPr>
              <a:t>No Ice Checklist Update – August 2025</a:t>
            </a:r>
          </a:p>
        </p:txBody>
      </p:sp>
      <p:sp>
        <p:nvSpPr>
          <p:cNvPr id="5" name="TextBox 4">
            <a:extLst>
              <a:ext uri="{FF2B5EF4-FFF2-40B4-BE49-F238E27FC236}">
                <a16:creationId xmlns:a16="http://schemas.microsoft.com/office/drawing/2014/main" id="{616918CA-3DC0-B415-B2A2-DED2FC65F3DD}"/>
              </a:ext>
            </a:extLst>
          </p:cNvPr>
          <p:cNvSpPr txBox="1"/>
          <p:nvPr/>
        </p:nvSpPr>
        <p:spPr>
          <a:xfrm>
            <a:off x="-13064" y="17735"/>
            <a:ext cx="10084528" cy="400110"/>
          </a:xfrm>
          <a:prstGeom prst="rect">
            <a:avLst/>
          </a:prstGeom>
          <a:noFill/>
        </p:spPr>
        <p:txBody>
          <a:bodyPr wrap="square" rtlCol="0">
            <a:spAutoFit/>
          </a:bodyPr>
          <a:lstStyle/>
          <a:p>
            <a:pPr algn="ctr"/>
            <a:r>
              <a:rPr lang="en-US" sz="2000" b="1" dirty="0">
                <a:solidFill>
                  <a:srgbClr val="A50035"/>
                </a:solidFill>
                <a:latin typeface="LG Smart_H Regular" panose="020B0600000101010101" pitchFamily="34" charset="-127"/>
                <a:ea typeface="LG Smart_H Regular" panose="020B0600000101010101" pitchFamily="34" charset="-127"/>
              </a:rPr>
              <a:t>Step 1: Temperature Checks</a:t>
            </a:r>
          </a:p>
        </p:txBody>
      </p:sp>
      <p:sp>
        <p:nvSpPr>
          <p:cNvPr id="26" name="TextBox 25">
            <a:extLst>
              <a:ext uri="{FF2B5EF4-FFF2-40B4-BE49-F238E27FC236}">
                <a16:creationId xmlns:a16="http://schemas.microsoft.com/office/drawing/2014/main" id="{F83F7382-2CB4-A69F-DCAA-468388785294}"/>
              </a:ext>
            </a:extLst>
          </p:cNvPr>
          <p:cNvSpPr txBox="1"/>
          <p:nvPr/>
        </p:nvSpPr>
        <p:spPr>
          <a:xfrm>
            <a:off x="73742" y="589935"/>
            <a:ext cx="3234812" cy="5109091"/>
          </a:xfrm>
          <a:prstGeom prst="rect">
            <a:avLst/>
          </a:prstGeom>
          <a:noFill/>
        </p:spPr>
        <p:txBody>
          <a:bodyPr wrap="square" rtlCol="0">
            <a:spAutoFit/>
          </a:bodyPr>
          <a:lstStyle/>
          <a:p>
            <a:r>
              <a:rPr lang="en-US" sz="1400" b="1" dirty="0"/>
              <a:t>Step 1:</a:t>
            </a:r>
          </a:p>
          <a:p>
            <a:endParaRPr lang="en-US" sz="400" dirty="0"/>
          </a:p>
          <a:p>
            <a:r>
              <a:rPr lang="en-US" sz="1400" dirty="0"/>
              <a:t>Technician will need to… </a:t>
            </a:r>
          </a:p>
          <a:p>
            <a:pPr marL="342900" indent="-342900">
              <a:buAutoNum type="arabicParenR"/>
            </a:pPr>
            <a:r>
              <a:rPr lang="en-US" sz="1400" dirty="0"/>
              <a:t>Select the icemaker that is having an issue.</a:t>
            </a:r>
          </a:p>
          <a:p>
            <a:pPr marL="342900" indent="-342900">
              <a:buAutoNum type="arabicParenR"/>
            </a:pPr>
            <a:r>
              <a:rPr lang="en-US" sz="1400" dirty="0"/>
              <a:t>Measure the temperature in the location of the affected icemaker. (Checking with Thermocouple is recommended).</a:t>
            </a:r>
          </a:p>
          <a:p>
            <a:pPr marL="342900" indent="-342900">
              <a:buAutoNum type="arabicParenR"/>
            </a:pPr>
            <a:r>
              <a:rPr lang="en-US" sz="1400" dirty="0"/>
              <a:t>Take a picture that clearly shows the temperature.</a:t>
            </a:r>
          </a:p>
          <a:p>
            <a:pPr marL="342900" indent="-342900">
              <a:buAutoNum type="arabicParenR"/>
            </a:pPr>
            <a:r>
              <a:rPr lang="en-US" sz="1400" dirty="0"/>
              <a:t>Type in the temperature making sure it matches the temperature in the picture.</a:t>
            </a:r>
          </a:p>
          <a:p>
            <a:pPr marL="342900" indent="-342900">
              <a:buAutoNum type="arabicParenR"/>
            </a:pPr>
            <a:endParaRPr lang="en-US" sz="1400" dirty="0"/>
          </a:p>
          <a:p>
            <a:r>
              <a:rPr lang="en-US" sz="1400" b="1" dirty="0">
                <a:highlight>
                  <a:srgbClr val="FFFF00"/>
                </a:highlight>
              </a:rPr>
              <a:t>What are the reviewers looking for?</a:t>
            </a:r>
          </a:p>
          <a:p>
            <a:pPr marL="342900" indent="-342900">
              <a:buAutoNum type="arabicParenR"/>
            </a:pPr>
            <a:r>
              <a:rPr lang="en-US" sz="1400" dirty="0"/>
              <a:t>That the proper picture(s) were taken. </a:t>
            </a:r>
            <a:r>
              <a:rPr lang="en-US" sz="1400" b="1" dirty="0"/>
              <a:t>(If using an IR Thermometer make sure and </a:t>
            </a:r>
            <a:r>
              <a:rPr lang="en-US" sz="1400" b="1" dirty="0" err="1"/>
              <a:t>tet</a:t>
            </a:r>
            <a:r>
              <a:rPr lang="en-US" sz="1400" b="1" dirty="0"/>
              <a:t> temperature directly at the ice tray!)</a:t>
            </a:r>
          </a:p>
          <a:p>
            <a:pPr marL="342900" indent="-342900">
              <a:buAutoNum type="arabicParenR"/>
            </a:pPr>
            <a:r>
              <a:rPr lang="en-US" sz="1400" dirty="0"/>
              <a:t>That the temperature entered matches the temperature in the picture(s).</a:t>
            </a:r>
          </a:p>
        </p:txBody>
      </p:sp>
      <p:sp>
        <p:nvSpPr>
          <p:cNvPr id="27" name="TextBox 26">
            <a:extLst>
              <a:ext uri="{FF2B5EF4-FFF2-40B4-BE49-F238E27FC236}">
                <a16:creationId xmlns:a16="http://schemas.microsoft.com/office/drawing/2014/main" id="{A67BA917-1FB1-B1C7-FEAE-2B311F0D576F}"/>
              </a:ext>
            </a:extLst>
          </p:cNvPr>
          <p:cNvSpPr txBox="1"/>
          <p:nvPr/>
        </p:nvSpPr>
        <p:spPr>
          <a:xfrm>
            <a:off x="244290" y="5723995"/>
            <a:ext cx="3406877" cy="1815882"/>
          </a:xfrm>
          <a:prstGeom prst="rect">
            <a:avLst/>
          </a:prstGeom>
          <a:noFill/>
        </p:spPr>
        <p:txBody>
          <a:bodyPr wrap="square" rtlCol="0">
            <a:spAutoFit/>
          </a:bodyPr>
          <a:lstStyle/>
          <a:p>
            <a:r>
              <a:rPr lang="en-US" sz="1400" b="1" i="1" dirty="0">
                <a:solidFill>
                  <a:srgbClr val="A50035"/>
                </a:solidFill>
              </a:rPr>
              <a:t>Note:</a:t>
            </a:r>
            <a:r>
              <a:rPr lang="en-US" sz="1400" i="1" dirty="0">
                <a:solidFill>
                  <a:srgbClr val="A50035"/>
                </a:solidFill>
              </a:rPr>
              <a:t> If the indoor temperature is too warm…tech will also be prompted to measure and enter the freezer temperature also. It is critical that temperatures are entered accurately as it will affect the flow of Step 3. If both temps measure in the correct range, then Step 3 will be skipped.</a:t>
            </a:r>
          </a:p>
        </p:txBody>
      </p:sp>
      <p:grpSp>
        <p:nvGrpSpPr>
          <p:cNvPr id="11" name="Group 10">
            <a:extLst>
              <a:ext uri="{FF2B5EF4-FFF2-40B4-BE49-F238E27FC236}">
                <a16:creationId xmlns:a16="http://schemas.microsoft.com/office/drawing/2014/main" id="{C542BCFD-2619-F178-3BCE-D4D65B5BE376}"/>
              </a:ext>
            </a:extLst>
          </p:cNvPr>
          <p:cNvGrpSpPr/>
          <p:nvPr/>
        </p:nvGrpSpPr>
        <p:grpSpPr>
          <a:xfrm>
            <a:off x="3979881" y="550609"/>
            <a:ext cx="1960293" cy="7096427"/>
            <a:chOff x="3651167" y="496529"/>
            <a:chExt cx="2022762" cy="7322571"/>
          </a:xfrm>
          <a:effectLst>
            <a:outerShdw blurRad="63500" sx="102000" sy="102000" algn="ctr" rotWithShape="0">
              <a:prstClr val="black">
                <a:alpha val="40000"/>
              </a:prstClr>
            </a:outerShdw>
          </a:effectLst>
        </p:grpSpPr>
        <p:pic>
          <p:nvPicPr>
            <p:cNvPr id="7" name="Picture 6" descr="A screenshot of a device&#10;&#10;Description automatically generated">
              <a:extLst>
                <a:ext uri="{FF2B5EF4-FFF2-40B4-BE49-F238E27FC236}">
                  <a16:creationId xmlns:a16="http://schemas.microsoft.com/office/drawing/2014/main" id="{F5BD4149-2FA8-5ABB-8B79-B01E2363CD2C}"/>
                </a:ext>
              </a:extLst>
            </p:cNvPr>
            <p:cNvPicPr>
              <a:picLocks noChangeAspect="1"/>
            </p:cNvPicPr>
            <p:nvPr/>
          </p:nvPicPr>
          <p:blipFill rotWithShape="1">
            <a:blip r:embed="rId3">
              <a:extLst>
                <a:ext uri="{28A0092B-C50C-407E-A947-70E740481C1C}">
                  <a14:useLocalDpi xmlns:a14="http://schemas.microsoft.com/office/drawing/2010/main" val="0"/>
                </a:ext>
              </a:extLst>
            </a:blip>
            <a:srcRect t="9172" b="15559"/>
            <a:stretch/>
          </p:blipFill>
          <p:spPr>
            <a:xfrm>
              <a:off x="3651167" y="496529"/>
              <a:ext cx="2022046" cy="3394184"/>
            </a:xfrm>
            <a:prstGeom prst="rect">
              <a:avLst/>
            </a:prstGeom>
          </p:spPr>
        </p:pic>
        <p:pic>
          <p:nvPicPr>
            <p:cNvPr id="10" name="Picture 9" descr="A hand holding a device&#10;&#10;Description automatically generated">
              <a:extLst>
                <a:ext uri="{FF2B5EF4-FFF2-40B4-BE49-F238E27FC236}">
                  <a16:creationId xmlns:a16="http://schemas.microsoft.com/office/drawing/2014/main" id="{6C450F9F-99A4-E050-6CFC-4AB59C3E0985}"/>
                </a:ext>
              </a:extLst>
            </p:cNvPr>
            <p:cNvPicPr>
              <a:picLocks noChangeAspect="1"/>
            </p:cNvPicPr>
            <p:nvPr/>
          </p:nvPicPr>
          <p:blipFill rotWithShape="1">
            <a:blip r:embed="rId4">
              <a:extLst>
                <a:ext uri="{28A0092B-C50C-407E-A947-70E740481C1C}">
                  <a14:useLocalDpi xmlns:a14="http://schemas.microsoft.com/office/drawing/2010/main" val="0"/>
                </a:ext>
              </a:extLst>
            </a:blip>
            <a:srcRect t="12271"/>
            <a:stretch/>
          </p:blipFill>
          <p:spPr>
            <a:xfrm>
              <a:off x="3651167" y="3861620"/>
              <a:ext cx="2022762" cy="3957480"/>
            </a:xfrm>
            <a:prstGeom prst="rect">
              <a:avLst/>
            </a:prstGeom>
          </p:spPr>
        </p:pic>
      </p:grpSp>
      <p:grpSp>
        <p:nvGrpSpPr>
          <p:cNvPr id="16" name="Group 15">
            <a:extLst>
              <a:ext uri="{FF2B5EF4-FFF2-40B4-BE49-F238E27FC236}">
                <a16:creationId xmlns:a16="http://schemas.microsoft.com/office/drawing/2014/main" id="{466715EF-3F0D-9D44-AC8F-A54EEEF31C89}"/>
              </a:ext>
            </a:extLst>
          </p:cNvPr>
          <p:cNvGrpSpPr/>
          <p:nvPr/>
        </p:nvGrpSpPr>
        <p:grpSpPr>
          <a:xfrm>
            <a:off x="6395884" y="550608"/>
            <a:ext cx="1959599" cy="7096423"/>
            <a:chOff x="6668905" y="550609"/>
            <a:chExt cx="1638386" cy="6041988"/>
          </a:xfrm>
          <a:effectLst>
            <a:outerShdw blurRad="63500" sx="102000" sy="102000" algn="ctr" rotWithShape="0">
              <a:prstClr val="black">
                <a:alpha val="40000"/>
              </a:prstClr>
            </a:outerShdw>
          </a:effectLst>
        </p:grpSpPr>
        <p:pic>
          <p:nvPicPr>
            <p:cNvPr id="13" name="Picture 12" descr="A screenshot of a screenshot of a device&#10;&#10;Description automatically generated">
              <a:extLst>
                <a:ext uri="{FF2B5EF4-FFF2-40B4-BE49-F238E27FC236}">
                  <a16:creationId xmlns:a16="http://schemas.microsoft.com/office/drawing/2014/main" id="{99EA9126-1B7D-DDA9-3AEE-DBE2237064A3}"/>
                </a:ext>
              </a:extLst>
            </p:cNvPr>
            <p:cNvPicPr>
              <a:picLocks noChangeAspect="1"/>
            </p:cNvPicPr>
            <p:nvPr/>
          </p:nvPicPr>
          <p:blipFill rotWithShape="1">
            <a:blip r:embed="rId5">
              <a:extLst>
                <a:ext uri="{28A0092B-C50C-407E-A947-70E740481C1C}">
                  <a14:useLocalDpi xmlns:a14="http://schemas.microsoft.com/office/drawing/2010/main" val="0"/>
                </a:ext>
              </a:extLst>
            </a:blip>
            <a:srcRect t="9045" b="12650"/>
            <a:stretch/>
          </p:blipFill>
          <p:spPr>
            <a:xfrm>
              <a:off x="6668905" y="550609"/>
              <a:ext cx="1638386" cy="2861109"/>
            </a:xfrm>
            <a:prstGeom prst="rect">
              <a:avLst/>
            </a:prstGeom>
          </p:spPr>
        </p:pic>
        <p:pic>
          <p:nvPicPr>
            <p:cNvPr id="15" name="Picture 14" descr="A hand holding a yellow device&#10;&#10;Description automatically generated">
              <a:extLst>
                <a:ext uri="{FF2B5EF4-FFF2-40B4-BE49-F238E27FC236}">
                  <a16:creationId xmlns:a16="http://schemas.microsoft.com/office/drawing/2014/main" id="{64FCD40E-53EE-52C4-2551-CC82B04E7D9F}"/>
                </a:ext>
              </a:extLst>
            </p:cNvPr>
            <p:cNvPicPr>
              <a:picLocks noChangeAspect="1"/>
            </p:cNvPicPr>
            <p:nvPr/>
          </p:nvPicPr>
          <p:blipFill rotWithShape="1">
            <a:blip r:embed="rId6">
              <a:extLst>
                <a:ext uri="{28A0092B-C50C-407E-A947-70E740481C1C}">
                  <a14:useLocalDpi xmlns:a14="http://schemas.microsoft.com/office/drawing/2010/main" val="0"/>
                </a:ext>
              </a:extLst>
            </a:blip>
            <a:srcRect t="12271"/>
            <a:stretch/>
          </p:blipFill>
          <p:spPr>
            <a:xfrm>
              <a:off x="6668905" y="3387138"/>
              <a:ext cx="1638386" cy="3205459"/>
            </a:xfrm>
            <a:prstGeom prst="rect">
              <a:avLst/>
            </a:prstGeom>
          </p:spPr>
        </p:pic>
      </p:grpSp>
    </p:spTree>
    <p:extLst>
      <p:ext uri="{BB962C8B-B14F-4D97-AF65-F5344CB8AC3E}">
        <p14:creationId xmlns:p14="http://schemas.microsoft.com/office/powerpoint/2010/main" val="3857244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FCDF278-19EC-8215-174A-672C732B367D}"/>
              </a:ext>
            </a:extLst>
          </p:cNvPr>
          <p:cNvCxnSpPr>
            <a:cxnSpLocks/>
          </p:cNvCxnSpPr>
          <p:nvPr/>
        </p:nvCxnSpPr>
        <p:spPr>
          <a:xfrm>
            <a:off x="0" y="417845"/>
            <a:ext cx="10058400" cy="0"/>
          </a:xfrm>
          <a:prstGeom prst="line">
            <a:avLst/>
          </a:prstGeom>
          <a:ln w="28575" cmpd="thinThick">
            <a:solidFill>
              <a:srgbClr val="C00439"/>
            </a:solidFill>
            <a:prstDash val="solid"/>
            <a:miter lim="800000"/>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A97B5BD-537B-36B3-F34F-AAC4D43341C2}"/>
              </a:ext>
            </a:extLst>
          </p:cNvPr>
          <p:cNvPicPr>
            <a:picLocks noChangeAspect="1"/>
          </p:cNvPicPr>
          <p:nvPr/>
        </p:nvPicPr>
        <p:blipFill>
          <a:blip r:embed="rId2"/>
          <a:stretch>
            <a:fillRect/>
          </a:stretch>
        </p:blipFill>
        <p:spPr>
          <a:xfrm>
            <a:off x="10875" y="38735"/>
            <a:ext cx="744048" cy="359484"/>
          </a:xfrm>
          <a:prstGeom prst="rect">
            <a:avLst/>
          </a:prstGeom>
        </p:spPr>
      </p:pic>
      <p:sp>
        <p:nvSpPr>
          <p:cNvPr id="4" name="TextBox 3">
            <a:extLst>
              <a:ext uri="{FF2B5EF4-FFF2-40B4-BE49-F238E27FC236}">
                <a16:creationId xmlns:a16="http://schemas.microsoft.com/office/drawing/2014/main" id="{6A3E0D4E-0213-68A9-E7BF-740851EA496F}"/>
              </a:ext>
            </a:extLst>
          </p:cNvPr>
          <p:cNvSpPr txBox="1"/>
          <p:nvPr/>
        </p:nvSpPr>
        <p:spPr>
          <a:xfrm>
            <a:off x="6217920" y="78433"/>
            <a:ext cx="3840480" cy="307777"/>
          </a:xfrm>
          <a:prstGeom prst="rect">
            <a:avLst/>
          </a:prstGeom>
          <a:noFill/>
        </p:spPr>
        <p:txBody>
          <a:bodyPr wrap="square" rtlCol="0">
            <a:spAutoFit/>
          </a:bodyPr>
          <a:lstStyle/>
          <a:p>
            <a:pPr algn="r"/>
            <a:r>
              <a:rPr lang="en-US" sz="1400" dirty="0">
                <a:latin typeface="Aptos Display" panose="020B0004020202020204" pitchFamily="34" charset="0"/>
              </a:rPr>
              <a:t>No Ice Checklist Update – August 2025</a:t>
            </a:r>
          </a:p>
        </p:txBody>
      </p:sp>
      <p:sp>
        <p:nvSpPr>
          <p:cNvPr id="5" name="TextBox 4">
            <a:extLst>
              <a:ext uri="{FF2B5EF4-FFF2-40B4-BE49-F238E27FC236}">
                <a16:creationId xmlns:a16="http://schemas.microsoft.com/office/drawing/2014/main" id="{616918CA-3DC0-B415-B2A2-DED2FC65F3DD}"/>
              </a:ext>
            </a:extLst>
          </p:cNvPr>
          <p:cNvSpPr txBox="1"/>
          <p:nvPr/>
        </p:nvSpPr>
        <p:spPr>
          <a:xfrm>
            <a:off x="-13064" y="17735"/>
            <a:ext cx="10084528" cy="400110"/>
          </a:xfrm>
          <a:prstGeom prst="rect">
            <a:avLst/>
          </a:prstGeom>
          <a:noFill/>
        </p:spPr>
        <p:txBody>
          <a:bodyPr wrap="square" rtlCol="0">
            <a:spAutoFit/>
          </a:bodyPr>
          <a:lstStyle/>
          <a:p>
            <a:pPr algn="ctr"/>
            <a:r>
              <a:rPr lang="en-US" sz="2000" b="1" dirty="0">
                <a:solidFill>
                  <a:srgbClr val="A50035"/>
                </a:solidFill>
                <a:latin typeface="LG Smart_H Regular" panose="020B0600000101010101" pitchFamily="34" charset="-127"/>
                <a:ea typeface="LG Smart_H Regular" panose="020B0600000101010101" pitchFamily="34" charset="-127"/>
              </a:rPr>
              <a:t>Step 2: Error Code Checks</a:t>
            </a:r>
          </a:p>
        </p:txBody>
      </p:sp>
      <p:sp>
        <p:nvSpPr>
          <p:cNvPr id="26" name="TextBox 25">
            <a:extLst>
              <a:ext uri="{FF2B5EF4-FFF2-40B4-BE49-F238E27FC236}">
                <a16:creationId xmlns:a16="http://schemas.microsoft.com/office/drawing/2014/main" id="{F83F7382-2CB4-A69F-DCAA-468388785294}"/>
              </a:ext>
            </a:extLst>
          </p:cNvPr>
          <p:cNvSpPr txBox="1"/>
          <p:nvPr/>
        </p:nvSpPr>
        <p:spPr>
          <a:xfrm>
            <a:off x="73742" y="589935"/>
            <a:ext cx="3234812" cy="4893647"/>
          </a:xfrm>
          <a:prstGeom prst="rect">
            <a:avLst/>
          </a:prstGeom>
          <a:noFill/>
        </p:spPr>
        <p:txBody>
          <a:bodyPr wrap="square" rtlCol="0">
            <a:spAutoFit/>
          </a:bodyPr>
          <a:lstStyle/>
          <a:p>
            <a:r>
              <a:rPr lang="en-US" sz="1400" b="1" dirty="0"/>
              <a:t>Step 2:</a:t>
            </a:r>
          </a:p>
          <a:p>
            <a:endParaRPr lang="en-US" sz="400" dirty="0"/>
          </a:p>
          <a:p>
            <a:r>
              <a:rPr lang="en-US" sz="1400" dirty="0"/>
              <a:t>Technician will need to… </a:t>
            </a:r>
          </a:p>
          <a:p>
            <a:pPr marL="342900" indent="-342900">
              <a:buAutoNum type="arabicParenR"/>
            </a:pPr>
            <a:r>
              <a:rPr lang="en-US" sz="1400" dirty="0"/>
              <a:t>Check for error codes displayed. If no error code is displayed, check for hidden error codes.</a:t>
            </a:r>
          </a:p>
          <a:p>
            <a:pPr marL="342900" indent="-342900">
              <a:buAutoNum type="arabicParenR"/>
            </a:pPr>
            <a:r>
              <a:rPr lang="en-US" sz="1400" dirty="0"/>
              <a:t>Take a picture that clearly shows the display while checking for hidden errors.</a:t>
            </a:r>
          </a:p>
          <a:p>
            <a:pPr marL="342900" indent="-342900">
              <a:buAutoNum type="arabicParenR"/>
            </a:pPr>
            <a:r>
              <a:rPr lang="en-US" sz="1400" dirty="0"/>
              <a:t>Answer the question, “Is there an Error Code?” If so, select the error code from the list that will appear.</a:t>
            </a:r>
          </a:p>
          <a:p>
            <a:pPr marL="342900" indent="-342900">
              <a:buAutoNum type="arabicParenR"/>
            </a:pPr>
            <a:r>
              <a:rPr lang="en-US" sz="1400" dirty="0"/>
              <a:t>The technician must replace parts accordingly if the customer previously experienced error codes, even if they are not currently visible.</a:t>
            </a:r>
          </a:p>
          <a:p>
            <a:pPr marL="342900" indent="-342900">
              <a:buAutoNum type="arabicParenR"/>
            </a:pPr>
            <a:endParaRPr lang="en-US" sz="1400" dirty="0"/>
          </a:p>
          <a:p>
            <a:r>
              <a:rPr lang="en-US" sz="1400" b="1" dirty="0">
                <a:highlight>
                  <a:srgbClr val="FFFF00"/>
                </a:highlight>
              </a:rPr>
              <a:t>What are the reviewers looking for?</a:t>
            </a:r>
          </a:p>
          <a:p>
            <a:pPr marL="342900" indent="-342900">
              <a:buAutoNum type="arabicParenR"/>
            </a:pPr>
            <a:r>
              <a:rPr lang="en-US" sz="1400" dirty="0"/>
              <a:t>That the proper picture of display was taken.</a:t>
            </a:r>
          </a:p>
          <a:p>
            <a:pPr marL="342900" indent="-342900">
              <a:buAutoNum type="arabicParenR"/>
            </a:pPr>
            <a:r>
              <a:rPr lang="en-US" sz="1400" dirty="0"/>
              <a:t>That the tech selected the error code appropriately. </a:t>
            </a:r>
          </a:p>
        </p:txBody>
      </p:sp>
      <p:sp>
        <p:nvSpPr>
          <p:cNvPr id="27" name="TextBox 26">
            <a:extLst>
              <a:ext uri="{FF2B5EF4-FFF2-40B4-BE49-F238E27FC236}">
                <a16:creationId xmlns:a16="http://schemas.microsoft.com/office/drawing/2014/main" id="{A67BA917-1FB1-B1C7-FEAE-2B311F0D576F}"/>
              </a:ext>
            </a:extLst>
          </p:cNvPr>
          <p:cNvSpPr txBox="1"/>
          <p:nvPr/>
        </p:nvSpPr>
        <p:spPr>
          <a:xfrm>
            <a:off x="244290" y="5723995"/>
            <a:ext cx="3406877" cy="1600438"/>
          </a:xfrm>
          <a:prstGeom prst="rect">
            <a:avLst/>
          </a:prstGeom>
          <a:noFill/>
        </p:spPr>
        <p:txBody>
          <a:bodyPr wrap="square" rtlCol="0">
            <a:spAutoFit/>
          </a:bodyPr>
          <a:lstStyle/>
          <a:p>
            <a:r>
              <a:rPr lang="en-US" sz="1400" b="1" i="1" dirty="0">
                <a:solidFill>
                  <a:srgbClr val="A50035"/>
                </a:solidFill>
              </a:rPr>
              <a:t>Note:</a:t>
            </a:r>
            <a:r>
              <a:rPr lang="en-US" sz="1400" i="1" dirty="0">
                <a:solidFill>
                  <a:srgbClr val="A50035"/>
                </a:solidFill>
              </a:rPr>
              <a:t> If the unit does not have a digital display where error codes can be checked, simply take a picture of the controls. Or if the buttons are too far apart to reach and take a picture at the same time, take a picture attempting to press the buttons.</a:t>
            </a:r>
          </a:p>
        </p:txBody>
      </p:sp>
      <p:grpSp>
        <p:nvGrpSpPr>
          <p:cNvPr id="11" name="Group 10">
            <a:extLst>
              <a:ext uri="{FF2B5EF4-FFF2-40B4-BE49-F238E27FC236}">
                <a16:creationId xmlns:a16="http://schemas.microsoft.com/office/drawing/2014/main" id="{79ED1FF9-D315-1242-7704-99BCD545C84F}"/>
              </a:ext>
            </a:extLst>
          </p:cNvPr>
          <p:cNvGrpSpPr/>
          <p:nvPr/>
        </p:nvGrpSpPr>
        <p:grpSpPr>
          <a:xfrm>
            <a:off x="3944087" y="589935"/>
            <a:ext cx="2273833" cy="7064702"/>
            <a:chOff x="3978499" y="589935"/>
            <a:chExt cx="2352342" cy="7144677"/>
          </a:xfrm>
          <a:effectLst>
            <a:outerShdw blurRad="63500" sx="102000" sy="102000" algn="ctr" rotWithShape="0">
              <a:prstClr val="black">
                <a:alpha val="40000"/>
              </a:prstClr>
            </a:outerShdw>
          </a:effectLst>
        </p:grpSpPr>
        <p:pic>
          <p:nvPicPr>
            <p:cNvPr id="7" name="Picture 6" descr="A hand pressing a button on a microwave&#10;&#10;Description automatically generated">
              <a:extLst>
                <a:ext uri="{FF2B5EF4-FFF2-40B4-BE49-F238E27FC236}">
                  <a16:creationId xmlns:a16="http://schemas.microsoft.com/office/drawing/2014/main" id="{DF4AC90A-802B-0DDF-11EA-8FFCE265C79F}"/>
                </a:ext>
              </a:extLst>
            </p:cNvPr>
            <p:cNvPicPr>
              <a:picLocks noChangeAspect="1"/>
            </p:cNvPicPr>
            <p:nvPr/>
          </p:nvPicPr>
          <p:blipFill rotWithShape="1">
            <a:blip r:embed="rId3">
              <a:extLst>
                <a:ext uri="{28A0092B-C50C-407E-A947-70E740481C1C}">
                  <a14:useLocalDpi xmlns:a14="http://schemas.microsoft.com/office/drawing/2010/main" val="0"/>
                </a:ext>
              </a:extLst>
            </a:blip>
            <a:srcRect t="4491" b="19228"/>
            <a:stretch/>
          </p:blipFill>
          <p:spPr>
            <a:xfrm>
              <a:off x="3978500" y="589935"/>
              <a:ext cx="2352341" cy="3987519"/>
            </a:xfrm>
            <a:prstGeom prst="rect">
              <a:avLst/>
            </a:prstGeom>
          </p:spPr>
        </p:pic>
        <p:pic>
          <p:nvPicPr>
            <p:cNvPr id="10" name="Picture 9" descr="A screenshot of a phone&#10;&#10;Description automatically generated">
              <a:extLst>
                <a:ext uri="{FF2B5EF4-FFF2-40B4-BE49-F238E27FC236}">
                  <a16:creationId xmlns:a16="http://schemas.microsoft.com/office/drawing/2014/main" id="{5BDE4FB6-4588-E9E7-B8E9-964719C31EC6}"/>
                </a:ext>
              </a:extLst>
            </p:cNvPr>
            <p:cNvPicPr>
              <a:picLocks noChangeAspect="1"/>
            </p:cNvPicPr>
            <p:nvPr/>
          </p:nvPicPr>
          <p:blipFill rotWithShape="1">
            <a:blip r:embed="rId4">
              <a:extLst>
                <a:ext uri="{28A0092B-C50C-407E-A947-70E740481C1C}">
                  <a14:useLocalDpi xmlns:a14="http://schemas.microsoft.com/office/drawing/2010/main" val="0"/>
                </a:ext>
              </a:extLst>
            </a:blip>
            <a:srcRect t="33523"/>
            <a:stretch/>
          </p:blipFill>
          <p:spPr>
            <a:xfrm>
              <a:off x="3978499" y="4259582"/>
              <a:ext cx="2352341" cy="3475030"/>
            </a:xfrm>
            <a:prstGeom prst="rect">
              <a:avLst/>
            </a:prstGeom>
          </p:spPr>
        </p:pic>
      </p:grpSp>
      <p:pic>
        <p:nvPicPr>
          <p:cNvPr id="13" name="Picture 12" descr="A screenshot of a device&#10;&#10;Description automatically generated">
            <a:extLst>
              <a:ext uri="{FF2B5EF4-FFF2-40B4-BE49-F238E27FC236}">
                <a16:creationId xmlns:a16="http://schemas.microsoft.com/office/drawing/2014/main" id="{F3D2D58D-7548-F122-0DDF-16582090A2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3742" y="786320"/>
            <a:ext cx="2933843" cy="651901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770323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FCDF278-19EC-8215-174A-672C732B367D}"/>
              </a:ext>
            </a:extLst>
          </p:cNvPr>
          <p:cNvCxnSpPr>
            <a:cxnSpLocks/>
          </p:cNvCxnSpPr>
          <p:nvPr/>
        </p:nvCxnSpPr>
        <p:spPr>
          <a:xfrm>
            <a:off x="0" y="417845"/>
            <a:ext cx="10058400" cy="0"/>
          </a:xfrm>
          <a:prstGeom prst="line">
            <a:avLst/>
          </a:prstGeom>
          <a:ln w="28575" cmpd="thinThick">
            <a:solidFill>
              <a:srgbClr val="C00439"/>
            </a:solidFill>
            <a:prstDash val="solid"/>
            <a:miter lim="800000"/>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A97B5BD-537B-36B3-F34F-AAC4D43341C2}"/>
              </a:ext>
            </a:extLst>
          </p:cNvPr>
          <p:cNvPicPr>
            <a:picLocks noChangeAspect="1"/>
          </p:cNvPicPr>
          <p:nvPr/>
        </p:nvPicPr>
        <p:blipFill>
          <a:blip r:embed="rId2"/>
          <a:stretch>
            <a:fillRect/>
          </a:stretch>
        </p:blipFill>
        <p:spPr>
          <a:xfrm>
            <a:off x="10875" y="38735"/>
            <a:ext cx="744048" cy="359484"/>
          </a:xfrm>
          <a:prstGeom prst="rect">
            <a:avLst/>
          </a:prstGeom>
        </p:spPr>
      </p:pic>
      <p:sp>
        <p:nvSpPr>
          <p:cNvPr id="4" name="TextBox 3">
            <a:extLst>
              <a:ext uri="{FF2B5EF4-FFF2-40B4-BE49-F238E27FC236}">
                <a16:creationId xmlns:a16="http://schemas.microsoft.com/office/drawing/2014/main" id="{6A3E0D4E-0213-68A9-E7BF-740851EA496F}"/>
              </a:ext>
            </a:extLst>
          </p:cNvPr>
          <p:cNvSpPr txBox="1"/>
          <p:nvPr/>
        </p:nvSpPr>
        <p:spPr>
          <a:xfrm>
            <a:off x="6217920" y="78433"/>
            <a:ext cx="3840480" cy="307777"/>
          </a:xfrm>
          <a:prstGeom prst="rect">
            <a:avLst/>
          </a:prstGeom>
          <a:noFill/>
        </p:spPr>
        <p:txBody>
          <a:bodyPr wrap="square" rtlCol="0">
            <a:spAutoFit/>
          </a:bodyPr>
          <a:lstStyle/>
          <a:p>
            <a:pPr algn="r"/>
            <a:r>
              <a:rPr lang="en-US" sz="1400" dirty="0">
                <a:latin typeface="Aptos Display" panose="020B0004020202020204" pitchFamily="34" charset="0"/>
              </a:rPr>
              <a:t>No Ice Checklist Update – August 2025</a:t>
            </a:r>
          </a:p>
        </p:txBody>
      </p:sp>
      <p:sp>
        <p:nvSpPr>
          <p:cNvPr id="5" name="TextBox 4">
            <a:extLst>
              <a:ext uri="{FF2B5EF4-FFF2-40B4-BE49-F238E27FC236}">
                <a16:creationId xmlns:a16="http://schemas.microsoft.com/office/drawing/2014/main" id="{616918CA-3DC0-B415-B2A2-DED2FC65F3DD}"/>
              </a:ext>
            </a:extLst>
          </p:cNvPr>
          <p:cNvSpPr txBox="1"/>
          <p:nvPr/>
        </p:nvSpPr>
        <p:spPr>
          <a:xfrm>
            <a:off x="-13064" y="17735"/>
            <a:ext cx="10084528" cy="400110"/>
          </a:xfrm>
          <a:prstGeom prst="rect">
            <a:avLst/>
          </a:prstGeom>
          <a:noFill/>
        </p:spPr>
        <p:txBody>
          <a:bodyPr wrap="square" rtlCol="0">
            <a:spAutoFit/>
          </a:bodyPr>
          <a:lstStyle/>
          <a:p>
            <a:pPr algn="ctr"/>
            <a:r>
              <a:rPr lang="en-US" sz="2000" b="1" dirty="0">
                <a:solidFill>
                  <a:srgbClr val="A50035"/>
                </a:solidFill>
                <a:latin typeface="LG Smart_H Regular" panose="020B0600000101010101" pitchFamily="34" charset="-127"/>
                <a:ea typeface="LG Smart_H Regular" panose="020B0600000101010101" pitchFamily="34" charset="-127"/>
              </a:rPr>
              <a:t>Step 3: Poor Cool Troubleshooting</a:t>
            </a:r>
          </a:p>
        </p:txBody>
      </p:sp>
      <p:sp>
        <p:nvSpPr>
          <p:cNvPr id="26" name="TextBox 25">
            <a:extLst>
              <a:ext uri="{FF2B5EF4-FFF2-40B4-BE49-F238E27FC236}">
                <a16:creationId xmlns:a16="http://schemas.microsoft.com/office/drawing/2014/main" id="{F83F7382-2CB4-A69F-DCAA-468388785294}"/>
              </a:ext>
            </a:extLst>
          </p:cNvPr>
          <p:cNvSpPr txBox="1"/>
          <p:nvPr/>
        </p:nvSpPr>
        <p:spPr>
          <a:xfrm>
            <a:off x="73742" y="1499417"/>
            <a:ext cx="3234812" cy="5109091"/>
          </a:xfrm>
          <a:prstGeom prst="rect">
            <a:avLst/>
          </a:prstGeom>
          <a:noFill/>
        </p:spPr>
        <p:txBody>
          <a:bodyPr wrap="square" rtlCol="0">
            <a:spAutoFit/>
          </a:bodyPr>
          <a:lstStyle/>
          <a:p>
            <a:r>
              <a:rPr lang="en-US" sz="1400" b="1" dirty="0"/>
              <a:t>Step 3:</a:t>
            </a:r>
          </a:p>
          <a:p>
            <a:endParaRPr lang="en-US" sz="400" dirty="0"/>
          </a:p>
          <a:p>
            <a:r>
              <a:rPr lang="en-US" sz="1400" dirty="0"/>
              <a:t>Technician will need to… </a:t>
            </a:r>
          </a:p>
          <a:p>
            <a:pPr marL="342900" indent="-342900">
              <a:buAutoNum type="arabicParenR"/>
            </a:pPr>
            <a:r>
              <a:rPr lang="en-US" sz="1400" dirty="0"/>
              <a:t>Check for blink codes on the Main PCB.</a:t>
            </a:r>
          </a:p>
          <a:p>
            <a:pPr marL="342900" indent="-342900">
              <a:buAutoNum type="arabicParenR"/>
            </a:pPr>
            <a:r>
              <a:rPr lang="en-US" sz="1400" dirty="0"/>
              <a:t>Press the Test Mode button on the Main PCB to run all fans and compressor.</a:t>
            </a:r>
          </a:p>
          <a:p>
            <a:pPr marL="342900" indent="-342900">
              <a:buAutoNum type="arabicParenR"/>
            </a:pPr>
            <a:r>
              <a:rPr lang="en-US" sz="1400" dirty="0"/>
              <a:t>Take a picture of the test button on the Main PCB to show they entered Test Mode.</a:t>
            </a:r>
          </a:p>
          <a:p>
            <a:pPr marL="342900" indent="-342900">
              <a:buAutoNum type="arabicParenR"/>
            </a:pPr>
            <a:r>
              <a:rPr lang="en-US" sz="1400" dirty="0"/>
              <a:t>Answer the questions that populate to troubleshoot the No/Poor Cool issue.</a:t>
            </a:r>
          </a:p>
          <a:p>
            <a:pPr marL="342900" indent="-342900">
              <a:buAutoNum type="arabicParenR"/>
            </a:pPr>
            <a:endParaRPr lang="en-US" sz="1400" dirty="0"/>
          </a:p>
          <a:p>
            <a:r>
              <a:rPr lang="en-US" sz="1400" b="1" dirty="0">
                <a:highlight>
                  <a:srgbClr val="FFFF00"/>
                </a:highlight>
              </a:rPr>
              <a:t>What are the reviewers looking for?</a:t>
            </a:r>
          </a:p>
          <a:p>
            <a:pPr marL="342900" indent="-342900">
              <a:buAutoNum type="arabicParenR"/>
            </a:pPr>
            <a:r>
              <a:rPr lang="en-US" sz="1400" dirty="0"/>
              <a:t>That the tech took a proper picture showing the Test Mode Button on the Main PCB. (and that any other required pictures during troubleshooting were taken).</a:t>
            </a:r>
          </a:p>
          <a:p>
            <a:pPr marL="342900" indent="-342900">
              <a:buAutoNum type="arabicParenR"/>
            </a:pPr>
            <a:r>
              <a:rPr lang="en-US" sz="1400" dirty="0"/>
              <a:t>To see what parts were recommended and if those parts were installed on Step 5.</a:t>
            </a:r>
          </a:p>
        </p:txBody>
      </p:sp>
      <p:sp>
        <p:nvSpPr>
          <p:cNvPr id="27" name="TextBox 26">
            <a:extLst>
              <a:ext uri="{FF2B5EF4-FFF2-40B4-BE49-F238E27FC236}">
                <a16:creationId xmlns:a16="http://schemas.microsoft.com/office/drawing/2014/main" id="{A67BA917-1FB1-B1C7-FEAE-2B311F0D576F}"/>
              </a:ext>
            </a:extLst>
          </p:cNvPr>
          <p:cNvSpPr txBox="1"/>
          <p:nvPr/>
        </p:nvSpPr>
        <p:spPr>
          <a:xfrm>
            <a:off x="244290" y="6607291"/>
            <a:ext cx="3406877" cy="954107"/>
          </a:xfrm>
          <a:prstGeom prst="rect">
            <a:avLst/>
          </a:prstGeom>
          <a:noFill/>
        </p:spPr>
        <p:txBody>
          <a:bodyPr wrap="square" rtlCol="0">
            <a:spAutoFit/>
          </a:bodyPr>
          <a:lstStyle/>
          <a:p>
            <a:r>
              <a:rPr lang="en-US" sz="1400" b="1" i="1" dirty="0">
                <a:solidFill>
                  <a:srgbClr val="A50035"/>
                </a:solidFill>
              </a:rPr>
              <a:t>Note:</a:t>
            </a:r>
            <a:r>
              <a:rPr lang="en-US" sz="1400" i="1" dirty="0">
                <a:solidFill>
                  <a:srgbClr val="A50035"/>
                </a:solidFill>
              </a:rPr>
              <a:t> The troubleshooting steps will change based on temperatures entered on Step 1. These picture to the right is just an example. </a:t>
            </a:r>
          </a:p>
        </p:txBody>
      </p:sp>
      <p:grpSp>
        <p:nvGrpSpPr>
          <p:cNvPr id="14" name="Group 13">
            <a:extLst>
              <a:ext uri="{FF2B5EF4-FFF2-40B4-BE49-F238E27FC236}">
                <a16:creationId xmlns:a16="http://schemas.microsoft.com/office/drawing/2014/main" id="{C9AA2265-8D13-1832-8693-5229EF757835}"/>
              </a:ext>
            </a:extLst>
          </p:cNvPr>
          <p:cNvGrpSpPr/>
          <p:nvPr/>
        </p:nvGrpSpPr>
        <p:grpSpPr>
          <a:xfrm>
            <a:off x="3720940" y="712837"/>
            <a:ext cx="3028908" cy="6435826"/>
            <a:chOff x="3951999" y="653844"/>
            <a:chExt cx="2781054" cy="5909186"/>
          </a:xfrm>
          <a:effectLst>
            <a:outerShdw blurRad="63500" sx="102000" sy="102000" algn="ctr" rotWithShape="0">
              <a:prstClr val="black">
                <a:alpha val="40000"/>
              </a:prstClr>
            </a:outerShdw>
          </a:effectLst>
        </p:grpSpPr>
        <p:pic>
          <p:nvPicPr>
            <p:cNvPr id="8" name="Picture 7" descr="A screenshot of a computer chip&#10;&#10;Description automatically generated">
              <a:extLst>
                <a:ext uri="{FF2B5EF4-FFF2-40B4-BE49-F238E27FC236}">
                  <a16:creationId xmlns:a16="http://schemas.microsoft.com/office/drawing/2014/main" id="{7D466FF5-2906-FE3C-9283-ACBD57BA9B78}"/>
                </a:ext>
              </a:extLst>
            </p:cNvPr>
            <p:cNvPicPr>
              <a:picLocks noChangeAspect="1"/>
            </p:cNvPicPr>
            <p:nvPr/>
          </p:nvPicPr>
          <p:blipFill rotWithShape="1">
            <a:blip r:embed="rId3">
              <a:extLst>
                <a:ext uri="{28A0092B-C50C-407E-A947-70E740481C1C}">
                  <a14:useLocalDpi xmlns:a14="http://schemas.microsoft.com/office/drawing/2010/main" val="0"/>
                </a:ext>
              </a:extLst>
            </a:blip>
            <a:srcRect t="4491" b="9677"/>
            <a:stretch/>
          </p:blipFill>
          <p:spPr>
            <a:xfrm>
              <a:off x="3951999" y="653844"/>
              <a:ext cx="2781053" cy="5304504"/>
            </a:xfrm>
            <a:prstGeom prst="rect">
              <a:avLst/>
            </a:prstGeom>
          </p:spPr>
        </p:pic>
        <p:pic>
          <p:nvPicPr>
            <p:cNvPr id="12" name="Picture 11" descr="A screenshot of a test&#10;&#10;Description automatically generated">
              <a:extLst>
                <a:ext uri="{FF2B5EF4-FFF2-40B4-BE49-F238E27FC236}">
                  <a16:creationId xmlns:a16="http://schemas.microsoft.com/office/drawing/2014/main" id="{CD4CA91F-F091-6FD5-5998-952E43D68A6D}"/>
                </a:ext>
              </a:extLst>
            </p:cNvPr>
            <p:cNvPicPr>
              <a:picLocks noChangeAspect="1"/>
            </p:cNvPicPr>
            <p:nvPr/>
          </p:nvPicPr>
          <p:blipFill rotWithShape="1">
            <a:blip r:embed="rId4">
              <a:extLst>
                <a:ext uri="{28A0092B-C50C-407E-A947-70E740481C1C}">
                  <a14:useLocalDpi xmlns:a14="http://schemas.microsoft.com/office/drawing/2010/main" val="0"/>
                </a:ext>
              </a:extLst>
            </a:blip>
            <a:srcRect t="22580" b="67299"/>
            <a:stretch/>
          </p:blipFill>
          <p:spPr>
            <a:xfrm>
              <a:off x="3951999" y="5937589"/>
              <a:ext cx="2781054" cy="625441"/>
            </a:xfrm>
            <a:prstGeom prst="rect">
              <a:avLst/>
            </a:prstGeom>
          </p:spPr>
        </p:pic>
      </p:grpSp>
      <p:pic>
        <p:nvPicPr>
          <p:cNvPr id="16" name="Picture 15" descr="A screenshot of a test&#10;&#10;Description automatically generated">
            <a:extLst>
              <a:ext uri="{FF2B5EF4-FFF2-40B4-BE49-F238E27FC236}">
                <a16:creationId xmlns:a16="http://schemas.microsoft.com/office/drawing/2014/main" id="{2A2B2022-3CD7-CD6F-562A-57B6ED8A6D38}"/>
              </a:ext>
            </a:extLst>
          </p:cNvPr>
          <p:cNvPicPr>
            <a:picLocks noChangeAspect="1"/>
          </p:cNvPicPr>
          <p:nvPr/>
        </p:nvPicPr>
        <p:blipFill rotWithShape="1">
          <a:blip r:embed="rId4">
            <a:extLst>
              <a:ext uri="{28A0092B-C50C-407E-A947-70E740481C1C}">
                <a14:useLocalDpi xmlns:a14="http://schemas.microsoft.com/office/drawing/2010/main" val="0"/>
              </a:ext>
            </a:extLst>
          </a:blip>
          <a:srcRect t="11259"/>
          <a:stretch/>
        </p:blipFill>
        <p:spPr>
          <a:xfrm>
            <a:off x="6967183" y="1238862"/>
            <a:ext cx="2846927" cy="5614220"/>
          </a:xfrm>
          <a:prstGeom prst="rect">
            <a:avLst/>
          </a:prstGeom>
          <a:effectLst>
            <a:outerShdw blurRad="63500" sx="102000" sy="102000" algn="ctr" rotWithShape="0">
              <a:prstClr val="black">
                <a:alpha val="40000"/>
              </a:prstClr>
            </a:outerShdw>
          </a:effectLst>
        </p:spPr>
      </p:pic>
      <p:sp>
        <p:nvSpPr>
          <p:cNvPr id="19" name="TextBox 18">
            <a:extLst>
              <a:ext uri="{FF2B5EF4-FFF2-40B4-BE49-F238E27FC236}">
                <a16:creationId xmlns:a16="http://schemas.microsoft.com/office/drawing/2014/main" id="{FA86B2EA-A0D9-61C9-C1D5-9A934436F948}"/>
              </a:ext>
            </a:extLst>
          </p:cNvPr>
          <p:cNvSpPr txBox="1"/>
          <p:nvPr/>
        </p:nvSpPr>
        <p:spPr>
          <a:xfrm>
            <a:off x="244290" y="500198"/>
            <a:ext cx="3406877" cy="954107"/>
          </a:xfrm>
          <a:prstGeom prst="rect">
            <a:avLst/>
          </a:prstGeom>
          <a:noFill/>
        </p:spPr>
        <p:txBody>
          <a:bodyPr wrap="square" rtlCol="0">
            <a:spAutoFit/>
          </a:bodyPr>
          <a:lstStyle/>
          <a:p>
            <a:r>
              <a:rPr lang="en-US" sz="1400" b="1" i="1" dirty="0">
                <a:solidFill>
                  <a:srgbClr val="A50035"/>
                </a:solidFill>
              </a:rPr>
              <a:t>Note:</a:t>
            </a:r>
            <a:r>
              <a:rPr lang="en-US" sz="1400" i="1" dirty="0">
                <a:solidFill>
                  <a:srgbClr val="A50035"/>
                </a:solidFill>
              </a:rPr>
              <a:t> Step 3 will be skipped if temperatures entered at step 1 are normal, and pictures showed normal temperatures. </a:t>
            </a:r>
          </a:p>
        </p:txBody>
      </p:sp>
    </p:spTree>
    <p:extLst>
      <p:ext uri="{BB962C8B-B14F-4D97-AF65-F5344CB8AC3E}">
        <p14:creationId xmlns:p14="http://schemas.microsoft.com/office/powerpoint/2010/main" val="763816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FCDF278-19EC-8215-174A-672C732B367D}"/>
              </a:ext>
            </a:extLst>
          </p:cNvPr>
          <p:cNvCxnSpPr>
            <a:cxnSpLocks/>
          </p:cNvCxnSpPr>
          <p:nvPr/>
        </p:nvCxnSpPr>
        <p:spPr>
          <a:xfrm>
            <a:off x="0" y="417845"/>
            <a:ext cx="10058400" cy="0"/>
          </a:xfrm>
          <a:prstGeom prst="line">
            <a:avLst/>
          </a:prstGeom>
          <a:ln w="28575" cmpd="thinThick">
            <a:solidFill>
              <a:srgbClr val="C00439"/>
            </a:solidFill>
            <a:prstDash val="solid"/>
            <a:miter lim="800000"/>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A97B5BD-537B-36B3-F34F-AAC4D43341C2}"/>
              </a:ext>
            </a:extLst>
          </p:cNvPr>
          <p:cNvPicPr>
            <a:picLocks noChangeAspect="1"/>
          </p:cNvPicPr>
          <p:nvPr/>
        </p:nvPicPr>
        <p:blipFill>
          <a:blip r:embed="rId2"/>
          <a:stretch>
            <a:fillRect/>
          </a:stretch>
        </p:blipFill>
        <p:spPr>
          <a:xfrm>
            <a:off x="10875" y="38735"/>
            <a:ext cx="744048" cy="359484"/>
          </a:xfrm>
          <a:prstGeom prst="rect">
            <a:avLst/>
          </a:prstGeom>
        </p:spPr>
      </p:pic>
      <p:sp>
        <p:nvSpPr>
          <p:cNvPr id="4" name="TextBox 3">
            <a:extLst>
              <a:ext uri="{FF2B5EF4-FFF2-40B4-BE49-F238E27FC236}">
                <a16:creationId xmlns:a16="http://schemas.microsoft.com/office/drawing/2014/main" id="{6A3E0D4E-0213-68A9-E7BF-740851EA496F}"/>
              </a:ext>
            </a:extLst>
          </p:cNvPr>
          <p:cNvSpPr txBox="1"/>
          <p:nvPr/>
        </p:nvSpPr>
        <p:spPr>
          <a:xfrm>
            <a:off x="6217920" y="78433"/>
            <a:ext cx="3840480" cy="307777"/>
          </a:xfrm>
          <a:prstGeom prst="rect">
            <a:avLst/>
          </a:prstGeom>
          <a:noFill/>
        </p:spPr>
        <p:txBody>
          <a:bodyPr wrap="square" rtlCol="0">
            <a:spAutoFit/>
          </a:bodyPr>
          <a:lstStyle/>
          <a:p>
            <a:pPr algn="r"/>
            <a:r>
              <a:rPr lang="en-US" sz="1400" dirty="0">
                <a:latin typeface="Aptos Display" panose="020B0004020202020204" pitchFamily="34" charset="0"/>
              </a:rPr>
              <a:t>No Ice Checklist Update – August 2025</a:t>
            </a:r>
          </a:p>
        </p:txBody>
      </p:sp>
      <p:sp>
        <p:nvSpPr>
          <p:cNvPr id="5" name="TextBox 4">
            <a:extLst>
              <a:ext uri="{FF2B5EF4-FFF2-40B4-BE49-F238E27FC236}">
                <a16:creationId xmlns:a16="http://schemas.microsoft.com/office/drawing/2014/main" id="{616918CA-3DC0-B415-B2A2-DED2FC65F3DD}"/>
              </a:ext>
            </a:extLst>
          </p:cNvPr>
          <p:cNvSpPr txBox="1"/>
          <p:nvPr/>
        </p:nvSpPr>
        <p:spPr>
          <a:xfrm>
            <a:off x="589936" y="17735"/>
            <a:ext cx="8016522" cy="400110"/>
          </a:xfrm>
          <a:prstGeom prst="rect">
            <a:avLst/>
          </a:prstGeom>
          <a:noFill/>
        </p:spPr>
        <p:txBody>
          <a:bodyPr wrap="square" rtlCol="0">
            <a:spAutoFit/>
          </a:bodyPr>
          <a:lstStyle/>
          <a:p>
            <a:pPr algn="ctr"/>
            <a:r>
              <a:rPr lang="en-US" sz="2000" b="1" dirty="0">
                <a:solidFill>
                  <a:srgbClr val="A50035"/>
                </a:solidFill>
                <a:latin typeface="LG Smart_H Regular" panose="020B0600000101010101" pitchFamily="34" charset="-127"/>
                <a:ea typeface="LG Smart_H Regular" panose="020B0600000101010101" pitchFamily="34" charset="-127"/>
              </a:rPr>
              <a:t>Step 4: Ice &amp; Water Troubleshooting</a:t>
            </a:r>
          </a:p>
        </p:txBody>
      </p:sp>
      <p:sp>
        <p:nvSpPr>
          <p:cNvPr id="26" name="TextBox 25">
            <a:extLst>
              <a:ext uri="{FF2B5EF4-FFF2-40B4-BE49-F238E27FC236}">
                <a16:creationId xmlns:a16="http://schemas.microsoft.com/office/drawing/2014/main" id="{F83F7382-2CB4-A69F-DCAA-468388785294}"/>
              </a:ext>
            </a:extLst>
          </p:cNvPr>
          <p:cNvSpPr txBox="1"/>
          <p:nvPr/>
        </p:nvSpPr>
        <p:spPr>
          <a:xfrm>
            <a:off x="73742" y="481779"/>
            <a:ext cx="3234812" cy="5109091"/>
          </a:xfrm>
          <a:prstGeom prst="rect">
            <a:avLst/>
          </a:prstGeom>
          <a:noFill/>
        </p:spPr>
        <p:txBody>
          <a:bodyPr wrap="square" rtlCol="0">
            <a:spAutoFit/>
          </a:bodyPr>
          <a:lstStyle/>
          <a:p>
            <a:r>
              <a:rPr lang="en-US" sz="1400" b="1" dirty="0"/>
              <a:t>Step 4:</a:t>
            </a:r>
          </a:p>
          <a:p>
            <a:endParaRPr lang="en-US" sz="400" dirty="0"/>
          </a:p>
          <a:p>
            <a:r>
              <a:rPr lang="en-US" sz="1400" dirty="0"/>
              <a:t>Technician will need to… </a:t>
            </a:r>
          </a:p>
          <a:p>
            <a:pPr marL="342900" indent="-342900">
              <a:buAutoNum type="arabicParenR"/>
            </a:pPr>
            <a:r>
              <a:rPr lang="en-US" sz="1400" dirty="0"/>
              <a:t>Make sure the Icemaker is powered on, either with physical button or at display depending on Model.</a:t>
            </a:r>
          </a:p>
          <a:p>
            <a:pPr marL="342900" indent="-342900">
              <a:buAutoNum type="arabicParenR"/>
            </a:pPr>
            <a:r>
              <a:rPr lang="en-US" sz="1400" dirty="0"/>
              <a:t>Make sure the ice bin/bucket is installed properly.</a:t>
            </a:r>
          </a:p>
          <a:p>
            <a:pPr marL="342900" indent="-342900">
              <a:buAutoNum type="arabicParenR"/>
            </a:pPr>
            <a:r>
              <a:rPr lang="en-US" sz="1400" dirty="0"/>
              <a:t>Place the Icemaker into Test Mode.</a:t>
            </a:r>
          </a:p>
          <a:p>
            <a:pPr marL="342900" indent="-342900">
              <a:buAutoNum type="arabicParenR"/>
            </a:pPr>
            <a:r>
              <a:rPr lang="en-US" sz="1400" dirty="0"/>
              <a:t>Take a Picture showing that the Icemaker is running in Test mode. (Examples of picture required are shown here and in the App).</a:t>
            </a:r>
          </a:p>
          <a:p>
            <a:pPr marL="342900" indent="-342900">
              <a:buAutoNum type="arabicParenR"/>
            </a:pPr>
            <a:r>
              <a:rPr lang="en-US" sz="1400" dirty="0"/>
              <a:t>Select the Appropriate answers in the dropdowns at the bottom of Step 4.</a:t>
            </a:r>
          </a:p>
          <a:p>
            <a:pPr marL="342900" indent="-342900">
              <a:buAutoNum type="arabicParenR"/>
            </a:pPr>
            <a:endParaRPr lang="en-US" sz="1400" dirty="0"/>
          </a:p>
          <a:p>
            <a:r>
              <a:rPr lang="en-US" sz="1400" b="1" dirty="0">
                <a:highlight>
                  <a:srgbClr val="FFFF00"/>
                </a:highlight>
              </a:rPr>
              <a:t>What are the reviewers looking for?</a:t>
            </a:r>
          </a:p>
          <a:p>
            <a:pPr marL="342900" indent="-342900">
              <a:buAutoNum type="arabicParenR"/>
            </a:pPr>
            <a:r>
              <a:rPr lang="en-US" sz="1400" dirty="0"/>
              <a:t>That the tech took a proper picture showing the Icemaker running in test mode.</a:t>
            </a:r>
          </a:p>
          <a:p>
            <a:pPr marL="342900" indent="-342900">
              <a:buAutoNum type="arabicParenR"/>
            </a:pPr>
            <a:r>
              <a:rPr lang="en-US" sz="1400" dirty="0"/>
              <a:t>That the proper answers were selected at the bottom of the Step 4 page.</a:t>
            </a:r>
          </a:p>
        </p:txBody>
      </p:sp>
      <p:sp>
        <p:nvSpPr>
          <p:cNvPr id="27" name="TextBox 26">
            <a:extLst>
              <a:ext uri="{FF2B5EF4-FFF2-40B4-BE49-F238E27FC236}">
                <a16:creationId xmlns:a16="http://schemas.microsoft.com/office/drawing/2014/main" id="{A67BA917-1FB1-B1C7-FEAE-2B311F0D576F}"/>
              </a:ext>
            </a:extLst>
          </p:cNvPr>
          <p:cNvSpPr txBox="1"/>
          <p:nvPr/>
        </p:nvSpPr>
        <p:spPr>
          <a:xfrm>
            <a:off x="253180" y="5727304"/>
            <a:ext cx="2875935" cy="1815882"/>
          </a:xfrm>
          <a:prstGeom prst="rect">
            <a:avLst/>
          </a:prstGeom>
          <a:noFill/>
        </p:spPr>
        <p:txBody>
          <a:bodyPr wrap="square" rtlCol="0">
            <a:spAutoFit/>
          </a:bodyPr>
          <a:lstStyle/>
          <a:p>
            <a:r>
              <a:rPr lang="en-US" sz="1400" b="1" i="1" dirty="0">
                <a:solidFill>
                  <a:srgbClr val="A50035"/>
                </a:solidFill>
              </a:rPr>
              <a:t>Note:</a:t>
            </a:r>
            <a:r>
              <a:rPr lang="en-US" sz="1400" i="1" dirty="0">
                <a:solidFill>
                  <a:srgbClr val="A50035"/>
                </a:solidFill>
              </a:rPr>
              <a:t> If the Icemaker will not run test mode at all, make sure and capture a picture of the icemaker anyways. Then choose the appropriate answer from the dropdowns at the bottom of Step 4. (See next slide for example of Dropdown Answers).</a:t>
            </a:r>
          </a:p>
        </p:txBody>
      </p:sp>
      <p:grpSp>
        <p:nvGrpSpPr>
          <p:cNvPr id="11" name="Group 10">
            <a:extLst>
              <a:ext uri="{FF2B5EF4-FFF2-40B4-BE49-F238E27FC236}">
                <a16:creationId xmlns:a16="http://schemas.microsoft.com/office/drawing/2014/main" id="{CF4359D4-A583-2CF2-CDAB-52672F2EBDBD}"/>
              </a:ext>
            </a:extLst>
          </p:cNvPr>
          <p:cNvGrpSpPr/>
          <p:nvPr/>
        </p:nvGrpSpPr>
        <p:grpSpPr>
          <a:xfrm>
            <a:off x="3544762" y="698479"/>
            <a:ext cx="1877495" cy="6789157"/>
            <a:chOff x="4182108" y="481779"/>
            <a:chExt cx="1800871" cy="6631855"/>
          </a:xfrm>
          <a:effectLst>
            <a:outerShdw blurRad="63500" sx="102000" sy="102000" algn="ctr" rotWithShape="0">
              <a:prstClr val="black">
                <a:alpha val="40000"/>
              </a:prstClr>
            </a:outerShdw>
          </a:effectLst>
        </p:grpSpPr>
        <p:pic>
          <p:nvPicPr>
            <p:cNvPr id="17" name="Picture 16" descr="A close-up of a switch&#10;&#10;Description automatically generated">
              <a:extLst>
                <a:ext uri="{FF2B5EF4-FFF2-40B4-BE49-F238E27FC236}">
                  <a16:creationId xmlns:a16="http://schemas.microsoft.com/office/drawing/2014/main" id="{12936F45-2FEA-5A5B-4A7B-EF93A09AC846}"/>
                </a:ext>
              </a:extLst>
            </p:cNvPr>
            <p:cNvPicPr>
              <a:picLocks noChangeAspect="1"/>
            </p:cNvPicPr>
            <p:nvPr/>
          </p:nvPicPr>
          <p:blipFill rotWithShape="1">
            <a:blip r:embed="rId3">
              <a:extLst>
                <a:ext uri="{28A0092B-C50C-407E-A947-70E740481C1C}">
                  <a14:useLocalDpi xmlns:a14="http://schemas.microsoft.com/office/drawing/2010/main" val="0"/>
                </a:ext>
              </a:extLst>
            </a:blip>
            <a:srcRect t="4427"/>
            <a:stretch/>
          </p:blipFill>
          <p:spPr>
            <a:xfrm>
              <a:off x="4182108" y="481779"/>
              <a:ext cx="1800871" cy="3824746"/>
            </a:xfrm>
            <a:prstGeom prst="rect">
              <a:avLst/>
            </a:prstGeom>
          </p:spPr>
        </p:pic>
        <p:pic>
          <p:nvPicPr>
            <p:cNvPr id="18" name="Picture 17" descr="A close-up of a device&#10;&#10;Description automatically generated">
              <a:extLst>
                <a:ext uri="{FF2B5EF4-FFF2-40B4-BE49-F238E27FC236}">
                  <a16:creationId xmlns:a16="http://schemas.microsoft.com/office/drawing/2014/main" id="{31F6DE17-9FEA-F18F-62D0-5999CEB12CC5}"/>
                </a:ext>
              </a:extLst>
            </p:cNvPr>
            <p:cNvPicPr>
              <a:picLocks noChangeAspect="1"/>
            </p:cNvPicPr>
            <p:nvPr/>
          </p:nvPicPr>
          <p:blipFill rotWithShape="1">
            <a:blip r:embed="rId4">
              <a:extLst>
                <a:ext uri="{28A0092B-C50C-407E-A947-70E740481C1C}">
                  <a14:useLocalDpi xmlns:a14="http://schemas.microsoft.com/office/drawing/2010/main" val="0"/>
                </a:ext>
              </a:extLst>
            </a:blip>
            <a:srcRect t="4934"/>
            <a:stretch/>
          </p:blipFill>
          <p:spPr>
            <a:xfrm>
              <a:off x="4182108" y="3309138"/>
              <a:ext cx="1800871" cy="3804496"/>
            </a:xfrm>
            <a:prstGeom prst="rect">
              <a:avLst/>
            </a:prstGeom>
          </p:spPr>
        </p:pic>
      </p:grpSp>
      <p:grpSp>
        <p:nvGrpSpPr>
          <p:cNvPr id="6" name="Group 5">
            <a:extLst>
              <a:ext uri="{FF2B5EF4-FFF2-40B4-BE49-F238E27FC236}">
                <a16:creationId xmlns:a16="http://schemas.microsoft.com/office/drawing/2014/main" id="{745225BE-E7CA-1D5E-C6C5-F6F4B7A99F87}"/>
              </a:ext>
            </a:extLst>
          </p:cNvPr>
          <p:cNvGrpSpPr/>
          <p:nvPr/>
        </p:nvGrpSpPr>
        <p:grpSpPr>
          <a:xfrm>
            <a:off x="5574891" y="698479"/>
            <a:ext cx="2237912" cy="6789159"/>
            <a:chOff x="6559468" y="605074"/>
            <a:chExt cx="2126359" cy="6562253"/>
          </a:xfrm>
          <a:effectLst>
            <a:outerShdw blurRad="63500" sx="102000" sy="102000" algn="ctr" rotWithShape="0">
              <a:prstClr val="black">
                <a:alpha val="40000"/>
              </a:prstClr>
            </a:outerShdw>
          </a:effectLst>
        </p:grpSpPr>
        <p:pic>
          <p:nvPicPr>
            <p:cNvPr id="15" name="Picture 14" descr="A screenshot of a computer&#10;&#10;Description automatically generated">
              <a:extLst>
                <a:ext uri="{FF2B5EF4-FFF2-40B4-BE49-F238E27FC236}">
                  <a16:creationId xmlns:a16="http://schemas.microsoft.com/office/drawing/2014/main" id="{F6ACECEE-4BD0-325E-F15A-6086C671A1D2}"/>
                </a:ext>
              </a:extLst>
            </p:cNvPr>
            <p:cNvPicPr>
              <a:picLocks noChangeAspect="1"/>
            </p:cNvPicPr>
            <p:nvPr/>
          </p:nvPicPr>
          <p:blipFill rotWithShape="1">
            <a:blip r:embed="rId5">
              <a:extLst>
                <a:ext uri="{28A0092B-C50C-407E-A947-70E740481C1C}">
                  <a14:useLocalDpi xmlns:a14="http://schemas.microsoft.com/office/drawing/2010/main" val="0"/>
                </a:ext>
              </a:extLst>
            </a:blip>
            <a:srcRect t="4622" b="16567"/>
            <a:stretch/>
          </p:blipFill>
          <p:spPr>
            <a:xfrm>
              <a:off x="6559468" y="605074"/>
              <a:ext cx="2122128" cy="3716595"/>
            </a:xfrm>
            <a:prstGeom prst="rect">
              <a:avLst/>
            </a:prstGeom>
          </p:spPr>
        </p:pic>
        <p:pic>
          <p:nvPicPr>
            <p:cNvPr id="21" name="Picture 20" descr="A collage of a machine&#10;&#10;Description automatically generated">
              <a:extLst>
                <a:ext uri="{FF2B5EF4-FFF2-40B4-BE49-F238E27FC236}">
                  <a16:creationId xmlns:a16="http://schemas.microsoft.com/office/drawing/2014/main" id="{80FD014A-18C7-9D82-B075-785D4F05BAFA}"/>
                </a:ext>
              </a:extLst>
            </p:cNvPr>
            <p:cNvPicPr>
              <a:picLocks noChangeAspect="1"/>
            </p:cNvPicPr>
            <p:nvPr/>
          </p:nvPicPr>
          <p:blipFill rotWithShape="1">
            <a:blip r:embed="rId6">
              <a:extLst>
                <a:ext uri="{28A0092B-C50C-407E-A947-70E740481C1C}">
                  <a14:useLocalDpi xmlns:a14="http://schemas.microsoft.com/office/drawing/2010/main" val="0"/>
                </a:ext>
              </a:extLst>
            </a:blip>
            <a:srcRect t="5148" b="14229"/>
            <a:stretch/>
          </p:blipFill>
          <p:spPr>
            <a:xfrm>
              <a:off x="6559468" y="3357719"/>
              <a:ext cx="2126359" cy="3809608"/>
            </a:xfrm>
            <a:prstGeom prst="rect">
              <a:avLst/>
            </a:prstGeom>
          </p:spPr>
        </p:pic>
      </p:grpSp>
      <p:grpSp>
        <p:nvGrpSpPr>
          <p:cNvPr id="14" name="Group 13">
            <a:extLst>
              <a:ext uri="{FF2B5EF4-FFF2-40B4-BE49-F238E27FC236}">
                <a16:creationId xmlns:a16="http://schemas.microsoft.com/office/drawing/2014/main" id="{60587449-0876-4A87-CC27-850D451A528D}"/>
              </a:ext>
            </a:extLst>
          </p:cNvPr>
          <p:cNvGrpSpPr/>
          <p:nvPr/>
        </p:nvGrpSpPr>
        <p:grpSpPr>
          <a:xfrm>
            <a:off x="7951806" y="698480"/>
            <a:ext cx="1924409" cy="6789178"/>
            <a:chOff x="7951806" y="698480"/>
            <a:chExt cx="1924409" cy="6789178"/>
          </a:xfrm>
        </p:grpSpPr>
        <p:grpSp>
          <p:nvGrpSpPr>
            <p:cNvPr id="12" name="Group 11">
              <a:extLst>
                <a:ext uri="{FF2B5EF4-FFF2-40B4-BE49-F238E27FC236}">
                  <a16:creationId xmlns:a16="http://schemas.microsoft.com/office/drawing/2014/main" id="{5BF45C79-DDAE-4C4A-E8A7-2C05AE219EF6}"/>
                </a:ext>
              </a:extLst>
            </p:cNvPr>
            <p:cNvGrpSpPr/>
            <p:nvPr/>
          </p:nvGrpSpPr>
          <p:grpSpPr>
            <a:xfrm>
              <a:off x="7951806" y="698480"/>
              <a:ext cx="1924409" cy="6789178"/>
              <a:chOff x="7768836" y="619822"/>
              <a:chExt cx="1924409" cy="6789178"/>
            </a:xfrm>
            <a:effectLst>
              <a:outerShdw blurRad="63500" sx="102000" sy="102000" algn="ctr" rotWithShape="0">
                <a:prstClr val="black">
                  <a:alpha val="40000"/>
                </a:prstClr>
              </a:outerShdw>
            </a:effectLst>
          </p:grpSpPr>
          <p:pic>
            <p:nvPicPr>
              <p:cNvPr id="8" name="Picture 7" descr="A diagram of a heat release system&#10;&#10;Description automatically generated">
                <a:extLst>
                  <a:ext uri="{FF2B5EF4-FFF2-40B4-BE49-F238E27FC236}">
                    <a16:creationId xmlns:a16="http://schemas.microsoft.com/office/drawing/2014/main" id="{939B5BC1-7869-B7AE-3F68-915C9490415F}"/>
                  </a:ext>
                </a:extLst>
              </p:cNvPr>
              <p:cNvPicPr>
                <a:picLocks noChangeAspect="1"/>
              </p:cNvPicPr>
              <p:nvPr/>
            </p:nvPicPr>
            <p:blipFill rotWithShape="1">
              <a:blip r:embed="rId7">
                <a:extLst>
                  <a:ext uri="{28A0092B-C50C-407E-A947-70E740481C1C}">
                    <a14:useLocalDpi xmlns:a14="http://schemas.microsoft.com/office/drawing/2010/main" val="0"/>
                  </a:ext>
                </a:extLst>
              </a:blip>
              <a:srcRect t="5750"/>
              <a:stretch/>
            </p:blipFill>
            <p:spPr>
              <a:xfrm>
                <a:off x="7768836" y="619822"/>
                <a:ext cx="1923724" cy="4029136"/>
              </a:xfrm>
              <a:prstGeom prst="rect">
                <a:avLst/>
              </a:prstGeom>
            </p:spPr>
          </p:pic>
          <p:pic>
            <p:nvPicPr>
              <p:cNvPr id="10" name="Picture 9" descr="A screenshot of a device&#10;&#10;Description automatically generated">
                <a:extLst>
                  <a:ext uri="{FF2B5EF4-FFF2-40B4-BE49-F238E27FC236}">
                    <a16:creationId xmlns:a16="http://schemas.microsoft.com/office/drawing/2014/main" id="{1F424A4E-4422-FD72-DDD6-130B294033FF}"/>
                  </a:ext>
                </a:extLst>
              </p:cNvPr>
              <p:cNvPicPr>
                <a:picLocks noChangeAspect="1"/>
              </p:cNvPicPr>
              <p:nvPr/>
            </p:nvPicPr>
            <p:blipFill rotWithShape="1">
              <a:blip r:embed="rId8">
                <a:extLst>
                  <a:ext uri="{28A0092B-C50C-407E-A947-70E740481C1C}">
                    <a14:useLocalDpi xmlns:a14="http://schemas.microsoft.com/office/drawing/2010/main" val="0"/>
                  </a:ext>
                </a:extLst>
              </a:blip>
              <a:srcRect t="14105"/>
              <a:stretch/>
            </p:blipFill>
            <p:spPr>
              <a:xfrm>
                <a:off x="7769521" y="3737039"/>
                <a:ext cx="1923724" cy="3671961"/>
              </a:xfrm>
              <a:prstGeom prst="rect">
                <a:avLst/>
              </a:prstGeom>
            </p:spPr>
          </p:pic>
        </p:grpSp>
        <p:sp>
          <p:nvSpPr>
            <p:cNvPr id="13" name="Rectangle 12">
              <a:extLst>
                <a:ext uri="{FF2B5EF4-FFF2-40B4-BE49-F238E27FC236}">
                  <a16:creationId xmlns:a16="http://schemas.microsoft.com/office/drawing/2014/main" id="{8002386C-3F4F-92B1-0FD6-E5AE685BF438}"/>
                </a:ext>
              </a:extLst>
            </p:cNvPr>
            <p:cNvSpPr/>
            <p:nvPr/>
          </p:nvSpPr>
          <p:spPr>
            <a:xfrm>
              <a:off x="8047703" y="889819"/>
              <a:ext cx="1730478" cy="3760839"/>
            </a:xfrm>
            <a:prstGeom prst="rect">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4881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phone&#10;&#10;Description automatically generated">
            <a:extLst>
              <a:ext uri="{FF2B5EF4-FFF2-40B4-BE49-F238E27FC236}">
                <a16:creationId xmlns:a16="http://schemas.microsoft.com/office/drawing/2014/main" id="{F89F9D1C-64B9-59D6-255B-38BCED301BC0}"/>
              </a:ext>
            </a:extLst>
          </p:cNvPr>
          <p:cNvPicPr>
            <a:picLocks noChangeAspect="1"/>
          </p:cNvPicPr>
          <p:nvPr/>
        </p:nvPicPr>
        <p:blipFill rotWithShape="1">
          <a:blip r:embed="rId2">
            <a:extLst>
              <a:ext uri="{28A0092B-C50C-407E-A947-70E740481C1C}">
                <a14:useLocalDpi xmlns:a14="http://schemas.microsoft.com/office/drawing/2010/main" val="0"/>
              </a:ext>
            </a:extLst>
          </a:blip>
          <a:srcRect t="17174" b="17816"/>
          <a:stretch/>
        </p:blipFill>
        <p:spPr>
          <a:xfrm>
            <a:off x="6629788" y="3288891"/>
            <a:ext cx="3018367" cy="4360606"/>
          </a:xfrm>
          <a:prstGeom prst="rect">
            <a:avLst/>
          </a:prstGeom>
          <a:effectLst>
            <a:outerShdw blurRad="63500" sx="102000" sy="102000" algn="ctr" rotWithShape="0">
              <a:prstClr val="black">
                <a:alpha val="40000"/>
              </a:prstClr>
            </a:outerShdw>
          </a:effectLst>
        </p:spPr>
      </p:pic>
      <p:cxnSp>
        <p:nvCxnSpPr>
          <p:cNvPr id="2" name="Straight Connector 1">
            <a:extLst>
              <a:ext uri="{FF2B5EF4-FFF2-40B4-BE49-F238E27FC236}">
                <a16:creationId xmlns:a16="http://schemas.microsoft.com/office/drawing/2014/main" id="{2FCDF278-19EC-8215-174A-672C732B367D}"/>
              </a:ext>
            </a:extLst>
          </p:cNvPr>
          <p:cNvCxnSpPr>
            <a:cxnSpLocks/>
          </p:cNvCxnSpPr>
          <p:nvPr/>
        </p:nvCxnSpPr>
        <p:spPr>
          <a:xfrm>
            <a:off x="0" y="417845"/>
            <a:ext cx="10058400" cy="0"/>
          </a:xfrm>
          <a:prstGeom prst="line">
            <a:avLst/>
          </a:prstGeom>
          <a:ln w="28575" cmpd="thinThick">
            <a:solidFill>
              <a:srgbClr val="C00439"/>
            </a:solidFill>
            <a:prstDash val="solid"/>
            <a:miter lim="800000"/>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A97B5BD-537B-36B3-F34F-AAC4D43341C2}"/>
              </a:ext>
            </a:extLst>
          </p:cNvPr>
          <p:cNvPicPr>
            <a:picLocks noChangeAspect="1"/>
          </p:cNvPicPr>
          <p:nvPr/>
        </p:nvPicPr>
        <p:blipFill>
          <a:blip r:embed="rId3"/>
          <a:stretch>
            <a:fillRect/>
          </a:stretch>
        </p:blipFill>
        <p:spPr>
          <a:xfrm>
            <a:off x="10875" y="38735"/>
            <a:ext cx="744048" cy="359484"/>
          </a:xfrm>
          <a:prstGeom prst="rect">
            <a:avLst/>
          </a:prstGeom>
        </p:spPr>
      </p:pic>
      <p:sp>
        <p:nvSpPr>
          <p:cNvPr id="4" name="TextBox 3">
            <a:extLst>
              <a:ext uri="{FF2B5EF4-FFF2-40B4-BE49-F238E27FC236}">
                <a16:creationId xmlns:a16="http://schemas.microsoft.com/office/drawing/2014/main" id="{6A3E0D4E-0213-68A9-E7BF-740851EA496F}"/>
              </a:ext>
            </a:extLst>
          </p:cNvPr>
          <p:cNvSpPr txBox="1"/>
          <p:nvPr/>
        </p:nvSpPr>
        <p:spPr>
          <a:xfrm>
            <a:off x="6217920" y="78433"/>
            <a:ext cx="3840480" cy="307777"/>
          </a:xfrm>
          <a:prstGeom prst="rect">
            <a:avLst/>
          </a:prstGeom>
          <a:noFill/>
        </p:spPr>
        <p:txBody>
          <a:bodyPr wrap="square" rtlCol="0">
            <a:spAutoFit/>
          </a:bodyPr>
          <a:lstStyle/>
          <a:p>
            <a:pPr algn="r"/>
            <a:r>
              <a:rPr lang="en-US" sz="1400" dirty="0">
                <a:latin typeface="Aptos Display" panose="020B0004020202020204" pitchFamily="34" charset="0"/>
              </a:rPr>
              <a:t>No Ice Checklist Update – August 2025</a:t>
            </a:r>
          </a:p>
        </p:txBody>
      </p:sp>
      <p:sp>
        <p:nvSpPr>
          <p:cNvPr id="5" name="TextBox 4">
            <a:extLst>
              <a:ext uri="{FF2B5EF4-FFF2-40B4-BE49-F238E27FC236}">
                <a16:creationId xmlns:a16="http://schemas.microsoft.com/office/drawing/2014/main" id="{616918CA-3DC0-B415-B2A2-DED2FC65F3DD}"/>
              </a:ext>
            </a:extLst>
          </p:cNvPr>
          <p:cNvSpPr txBox="1"/>
          <p:nvPr/>
        </p:nvSpPr>
        <p:spPr>
          <a:xfrm>
            <a:off x="589936" y="17735"/>
            <a:ext cx="8016522" cy="400110"/>
          </a:xfrm>
          <a:prstGeom prst="rect">
            <a:avLst/>
          </a:prstGeom>
          <a:noFill/>
        </p:spPr>
        <p:txBody>
          <a:bodyPr wrap="square" rtlCol="0">
            <a:spAutoFit/>
          </a:bodyPr>
          <a:lstStyle/>
          <a:p>
            <a:pPr algn="ctr"/>
            <a:r>
              <a:rPr lang="en-US" sz="2000" b="1" dirty="0">
                <a:solidFill>
                  <a:srgbClr val="A50035"/>
                </a:solidFill>
                <a:latin typeface="LG Smart_H Regular" panose="020B0600000101010101" pitchFamily="34" charset="-127"/>
                <a:ea typeface="LG Smart_H Regular" panose="020B0600000101010101" pitchFamily="34" charset="-127"/>
              </a:rPr>
              <a:t>Step 4: Ice &amp; Water Troubleshooting</a:t>
            </a:r>
          </a:p>
        </p:txBody>
      </p:sp>
      <p:sp>
        <p:nvSpPr>
          <p:cNvPr id="26" name="TextBox 25">
            <a:extLst>
              <a:ext uri="{FF2B5EF4-FFF2-40B4-BE49-F238E27FC236}">
                <a16:creationId xmlns:a16="http://schemas.microsoft.com/office/drawing/2014/main" id="{F83F7382-2CB4-A69F-DCAA-468388785294}"/>
              </a:ext>
            </a:extLst>
          </p:cNvPr>
          <p:cNvSpPr txBox="1"/>
          <p:nvPr/>
        </p:nvSpPr>
        <p:spPr>
          <a:xfrm>
            <a:off x="73742" y="481779"/>
            <a:ext cx="3234812" cy="1015663"/>
          </a:xfrm>
          <a:prstGeom prst="rect">
            <a:avLst/>
          </a:prstGeom>
          <a:noFill/>
        </p:spPr>
        <p:txBody>
          <a:bodyPr wrap="square" rtlCol="0">
            <a:spAutoFit/>
          </a:bodyPr>
          <a:lstStyle/>
          <a:p>
            <a:r>
              <a:rPr lang="en-US" sz="1400" b="1" dirty="0"/>
              <a:t>Step 4 (Continued):</a:t>
            </a:r>
          </a:p>
          <a:p>
            <a:endParaRPr lang="en-US" sz="400" dirty="0"/>
          </a:p>
          <a:p>
            <a:r>
              <a:rPr lang="en-US" sz="1400" dirty="0"/>
              <a:t>This is an example of the answers the technician can choose from at the bottom of Step 4:</a:t>
            </a:r>
          </a:p>
        </p:txBody>
      </p:sp>
      <p:sp>
        <p:nvSpPr>
          <p:cNvPr id="27" name="TextBox 26">
            <a:extLst>
              <a:ext uri="{FF2B5EF4-FFF2-40B4-BE49-F238E27FC236}">
                <a16:creationId xmlns:a16="http://schemas.microsoft.com/office/drawing/2014/main" id="{A67BA917-1FB1-B1C7-FEAE-2B311F0D576F}"/>
              </a:ext>
            </a:extLst>
          </p:cNvPr>
          <p:cNvSpPr txBox="1"/>
          <p:nvPr/>
        </p:nvSpPr>
        <p:spPr>
          <a:xfrm>
            <a:off x="253180" y="3721997"/>
            <a:ext cx="2875935" cy="1169551"/>
          </a:xfrm>
          <a:prstGeom prst="rect">
            <a:avLst/>
          </a:prstGeom>
          <a:noFill/>
        </p:spPr>
        <p:txBody>
          <a:bodyPr wrap="square" rtlCol="0">
            <a:spAutoFit/>
          </a:bodyPr>
          <a:lstStyle/>
          <a:p>
            <a:r>
              <a:rPr lang="en-US" sz="1400" b="1" i="1" dirty="0">
                <a:solidFill>
                  <a:srgbClr val="A50035"/>
                </a:solidFill>
              </a:rPr>
              <a:t>Note:</a:t>
            </a:r>
            <a:r>
              <a:rPr lang="en-US" sz="1400" i="1" dirty="0">
                <a:solidFill>
                  <a:srgbClr val="A50035"/>
                </a:solidFill>
              </a:rPr>
              <a:t> If the technician selects “Other Issue” a comment box will appear, and tech will need to give good detailed notes about what occurred.</a:t>
            </a:r>
          </a:p>
        </p:txBody>
      </p:sp>
      <p:pic>
        <p:nvPicPr>
          <p:cNvPr id="10" name="Picture 9" descr="A screenshot of a device&#10;&#10;Description automatically generated">
            <a:extLst>
              <a:ext uri="{FF2B5EF4-FFF2-40B4-BE49-F238E27FC236}">
                <a16:creationId xmlns:a16="http://schemas.microsoft.com/office/drawing/2014/main" id="{1F424A4E-4422-FD72-DDD6-130B294033FF}"/>
              </a:ext>
            </a:extLst>
          </p:cNvPr>
          <p:cNvPicPr>
            <a:picLocks noChangeAspect="1"/>
          </p:cNvPicPr>
          <p:nvPr/>
        </p:nvPicPr>
        <p:blipFill rotWithShape="1">
          <a:blip r:embed="rId4">
            <a:extLst>
              <a:ext uri="{28A0092B-C50C-407E-A947-70E740481C1C}">
                <a14:useLocalDpi xmlns:a14="http://schemas.microsoft.com/office/drawing/2010/main" val="0"/>
              </a:ext>
            </a:extLst>
          </a:blip>
          <a:srcRect t="49162"/>
          <a:stretch/>
        </p:blipFill>
        <p:spPr>
          <a:xfrm>
            <a:off x="5248603" y="564047"/>
            <a:ext cx="2286039" cy="2582631"/>
          </a:xfrm>
          <a:prstGeom prst="rect">
            <a:avLst/>
          </a:prstGeom>
          <a:effectLst>
            <a:outerShdw blurRad="63500" sx="102000" sy="102000" algn="ctr" rotWithShape="0">
              <a:prstClr val="black">
                <a:alpha val="40000"/>
              </a:prstClr>
            </a:outerShdw>
          </a:effectLst>
        </p:spPr>
      </p:pic>
      <p:pic>
        <p:nvPicPr>
          <p:cNvPr id="9" name="Picture 8" descr="A screenshot of a test&#10;&#10;Description automatically generated">
            <a:extLst>
              <a:ext uri="{FF2B5EF4-FFF2-40B4-BE49-F238E27FC236}">
                <a16:creationId xmlns:a16="http://schemas.microsoft.com/office/drawing/2014/main" id="{86712AA6-E8F5-BA07-F1EA-48ED2CEBF20D}"/>
              </a:ext>
            </a:extLst>
          </p:cNvPr>
          <p:cNvPicPr>
            <a:picLocks noChangeAspect="1"/>
          </p:cNvPicPr>
          <p:nvPr/>
        </p:nvPicPr>
        <p:blipFill rotWithShape="1">
          <a:blip r:embed="rId5">
            <a:extLst>
              <a:ext uri="{28A0092B-C50C-407E-A947-70E740481C1C}">
                <a14:useLocalDpi xmlns:a14="http://schemas.microsoft.com/office/drawing/2010/main" val="0"/>
              </a:ext>
            </a:extLst>
          </a:blip>
          <a:srcRect t="15939" b="17078"/>
          <a:stretch/>
        </p:blipFill>
        <p:spPr>
          <a:xfrm>
            <a:off x="3317713" y="3332511"/>
            <a:ext cx="2900207" cy="4316985"/>
          </a:xfrm>
          <a:prstGeom prst="rect">
            <a:avLst/>
          </a:prstGeom>
          <a:effectLst>
            <a:outerShdw blurRad="63500" sx="102000" sy="102000" algn="ctr" rotWithShape="0">
              <a:prstClr val="black">
                <a:alpha val="40000"/>
              </a:prstClr>
            </a:outerShdw>
          </a:effectLst>
        </p:spPr>
      </p:pic>
      <p:sp>
        <p:nvSpPr>
          <p:cNvPr id="16" name="Freeform: Shape 15">
            <a:extLst>
              <a:ext uri="{FF2B5EF4-FFF2-40B4-BE49-F238E27FC236}">
                <a16:creationId xmlns:a16="http://schemas.microsoft.com/office/drawing/2014/main" id="{21589F19-EBB5-2266-5516-425357A21681}"/>
              </a:ext>
            </a:extLst>
          </p:cNvPr>
          <p:cNvSpPr/>
          <p:nvPr/>
        </p:nvSpPr>
        <p:spPr>
          <a:xfrm>
            <a:off x="4375355" y="1022555"/>
            <a:ext cx="997974" cy="2266335"/>
          </a:xfrm>
          <a:custGeom>
            <a:avLst/>
            <a:gdLst>
              <a:gd name="connsiteX0" fmla="*/ 997974 w 997974"/>
              <a:gd name="connsiteY0" fmla="*/ 0 h 2266335"/>
              <a:gd name="connsiteX1" fmla="*/ 0 w 997974"/>
              <a:gd name="connsiteY1" fmla="*/ 4916 h 2266335"/>
              <a:gd name="connsiteX2" fmla="*/ 4916 w 997974"/>
              <a:gd name="connsiteY2" fmla="*/ 2266335 h 2266335"/>
            </a:gdLst>
            <a:ahLst/>
            <a:cxnLst>
              <a:cxn ang="0">
                <a:pos x="connsiteX0" y="connsiteY0"/>
              </a:cxn>
              <a:cxn ang="0">
                <a:pos x="connsiteX1" y="connsiteY1"/>
              </a:cxn>
              <a:cxn ang="0">
                <a:pos x="connsiteX2" y="connsiteY2"/>
              </a:cxn>
            </a:cxnLst>
            <a:rect l="l" t="t" r="r" b="b"/>
            <a:pathLst>
              <a:path w="997974" h="2266335">
                <a:moveTo>
                  <a:pt x="997974" y="0"/>
                </a:moveTo>
                <a:lnTo>
                  <a:pt x="0" y="4916"/>
                </a:lnTo>
                <a:cubicBezTo>
                  <a:pt x="1639" y="758722"/>
                  <a:pt x="3277" y="1512529"/>
                  <a:pt x="4916" y="2266335"/>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8343BB8-E201-DC91-8A2E-AED4A404F362}"/>
              </a:ext>
            </a:extLst>
          </p:cNvPr>
          <p:cNvSpPr/>
          <p:nvPr/>
        </p:nvSpPr>
        <p:spPr>
          <a:xfrm>
            <a:off x="7393858" y="1927123"/>
            <a:ext cx="781665" cy="1361767"/>
          </a:xfrm>
          <a:custGeom>
            <a:avLst/>
            <a:gdLst>
              <a:gd name="connsiteX0" fmla="*/ 0 w 781665"/>
              <a:gd name="connsiteY0" fmla="*/ 0 h 1361767"/>
              <a:gd name="connsiteX1" fmla="*/ 766916 w 781665"/>
              <a:gd name="connsiteY1" fmla="*/ 0 h 1361767"/>
              <a:gd name="connsiteX2" fmla="*/ 781665 w 781665"/>
              <a:gd name="connsiteY2" fmla="*/ 1361767 h 1361767"/>
            </a:gdLst>
            <a:ahLst/>
            <a:cxnLst>
              <a:cxn ang="0">
                <a:pos x="connsiteX0" y="connsiteY0"/>
              </a:cxn>
              <a:cxn ang="0">
                <a:pos x="connsiteX1" y="connsiteY1"/>
              </a:cxn>
              <a:cxn ang="0">
                <a:pos x="connsiteX2" y="connsiteY2"/>
              </a:cxn>
            </a:cxnLst>
            <a:rect l="l" t="t" r="r" b="b"/>
            <a:pathLst>
              <a:path w="781665" h="1361767">
                <a:moveTo>
                  <a:pt x="0" y="0"/>
                </a:moveTo>
                <a:lnTo>
                  <a:pt x="766916" y="0"/>
                </a:lnTo>
                <a:lnTo>
                  <a:pt x="781665" y="1361767"/>
                </a:lnTo>
              </a:path>
            </a:pathLst>
          </a:cu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screenshot of a phone&#10;&#10;Description automatically generated">
            <a:extLst>
              <a:ext uri="{FF2B5EF4-FFF2-40B4-BE49-F238E27FC236}">
                <a16:creationId xmlns:a16="http://schemas.microsoft.com/office/drawing/2014/main" id="{5001C62E-C8B0-0C21-C6B3-2982C40A94EE}"/>
              </a:ext>
            </a:extLst>
          </p:cNvPr>
          <p:cNvPicPr>
            <a:picLocks noChangeAspect="1"/>
          </p:cNvPicPr>
          <p:nvPr/>
        </p:nvPicPr>
        <p:blipFill rotWithShape="1">
          <a:blip r:embed="rId6">
            <a:extLst>
              <a:ext uri="{28A0092B-C50C-407E-A947-70E740481C1C}">
                <a14:useLocalDpi xmlns:a14="http://schemas.microsoft.com/office/drawing/2010/main" val="0"/>
              </a:ext>
            </a:extLst>
          </a:blip>
          <a:srcRect t="35547" b="22014"/>
          <a:stretch/>
        </p:blipFill>
        <p:spPr>
          <a:xfrm>
            <a:off x="247632" y="4931990"/>
            <a:ext cx="2765165" cy="2607756"/>
          </a:xfrm>
          <a:prstGeom prst="rect">
            <a:avLst/>
          </a:prstGeom>
          <a:effectLst>
            <a:outerShdw blurRad="63500" sx="102000" sy="102000" algn="ctr" rotWithShape="0">
              <a:srgbClr val="7030A0">
                <a:alpha val="40000"/>
              </a:srgbClr>
            </a:outerShdw>
          </a:effectLst>
        </p:spPr>
      </p:pic>
      <p:sp>
        <p:nvSpPr>
          <p:cNvPr id="23" name="Rectangle 22">
            <a:extLst>
              <a:ext uri="{FF2B5EF4-FFF2-40B4-BE49-F238E27FC236}">
                <a16:creationId xmlns:a16="http://schemas.microsoft.com/office/drawing/2014/main" id="{311FEFD9-B544-6A77-0134-8A334527FA74}"/>
              </a:ext>
            </a:extLst>
          </p:cNvPr>
          <p:cNvSpPr/>
          <p:nvPr/>
        </p:nvSpPr>
        <p:spPr>
          <a:xfrm>
            <a:off x="3441290" y="6897329"/>
            <a:ext cx="968478" cy="280219"/>
          </a:xfrm>
          <a:prstGeom prst="rect">
            <a:avLst/>
          </a:prstGeom>
          <a:noFill/>
          <a:ln w="444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9727C9E-E38A-6E86-7E52-09CBFAD47C80}"/>
              </a:ext>
            </a:extLst>
          </p:cNvPr>
          <p:cNvSpPr/>
          <p:nvPr/>
        </p:nvSpPr>
        <p:spPr>
          <a:xfrm>
            <a:off x="6725264" y="7074336"/>
            <a:ext cx="668593" cy="280219"/>
          </a:xfrm>
          <a:prstGeom prst="rect">
            <a:avLst/>
          </a:prstGeom>
          <a:noFill/>
          <a:ln w="444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05EBFD34-5B2B-3486-4651-933B516001E6}"/>
              </a:ext>
            </a:extLst>
          </p:cNvPr>
          <p:cNvCxnSpPr>
            <a:stCxn id="23" idx="1"/>
          </p:cNvCxnSpPr>
          <p:nvPr/>
        </p:nvCxnSpPr>
        <p:spPr>
          <a:xfrm flipH="1" flipV="1">
            <a:off x="3012797" y="7034981"/>
            <a:ext cx="428493" cy="2458"/>
          </a:xfrm>
          <a:prstGeom prst="line">
            <a:avLst/>
          </a:prstGeom>
          <a:ln w="44450">
            <a:solidFill>
              <a:srgbClr val="7030A0"/>
            </a:solidFill>
          </a:ln>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A6C01664-5933-61EA-62AD-BA80AAAACC38}"/>
              </a:ext>
            </a:extLst>
          </p:cNvPr>
          <p:cNvSpPr/>
          <p:nvPr/>
        </p:nvSpPr>
        <p:spPr>
          <a:xfrm>
            <a:off x="427703" y="7118555"/>
            <a:ext cx="1243781" cy="176982"/>
          </a:xfrm>
          <a:prstGeom prst="rect">
            <a:avLst/>
          </a:prstGeom>
          <a:solidFill>
            <a:srgbClr val="FFFF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DBD39A-9F84-4079-CB8E-C354D97B797D}"/>
              </a:ext>
            </a:extLst>
          </p:cNvPr>
          <p:cNvSpPr/>
          <p:nvPr/>
        </p:nvSpPr>
        <p:spPr>
          <a:xfrm>
            <a:off x="427702" y="5574890"/>
            <a:ext cx="1243781" cy="176982"/>
          </a:xfrm>
          <a:prstGeom prst="rect">
            <a:avLst/>
          </a:prstGeom>
          <a:solidFill>
            <a:srgbClr val="FFFF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3108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FCDF278-19EC-8215-174A-672C732B367D}"/>
              </a:ext>
            </a:extLst>
          </p:cNvPr>
          <p:cNvCxnSpPr>
            <a:cxnSpLocks/>
          </p:cNvCxnSpPr>
          <p:nvPr/>
        </p:nvCxnSpPr>
        <p:spPr>
          <a:xfrm>
            <a:off x="0" y="417845"/>
            <a:ext cx="10058400" cy="0"/>
          </a:xfrm>
          <a:prstGeom prst="line">
            <a:avLst/>
          </a:prstGeom>
          <a:ln w="28575" cmpd="thinThick">
            <a:solidFill>
              <a:srgbClr val="C00439"/>
            </a:solidFill>
            <a:prstDash val="solid"/>
            <a:miter lim="800000"/>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A97B5BD-537B-36B3-F34F-AAC4D43341C2}"/>
              </a:ext>
            </a:extLst>
          </p:cNvPr>
          <p:cNvPicPr>
            <a:picLocks noChangeAspect="1"/>
          </p:cNvPicPr>
          <p:nvPr/>
        </p:nvPicPr>
        <p:blipFill>
          <a:blip r:embed="rId2"/>
          <a:stretch>
            <a:fillRect/>
          </a:stretch>
        </p:blipFill>
        <p:spPr>
          <a:xfrm>
            <a:off x="10875" y="38735"/>
            <a:ext cx="744048" cy="359484"/>
          </a:xfrm>
          <a:prstGeom prst="rect">
            <a:avLst/>
          </a:prstGeom>
        </p:spPr>
      </p:pic>
      <p:sp>
        <p:nvSpPr>
          <p:cNvPr id="4" name="TextBox 3">
            <a:extLst>
              <a:ext uri="{FF2B5EF4-FFF2-40B4-BE49-F238E27FC236}">
                <a16:creationId xmlns:a16="http://schemas.microsoft.com/office/drawing/2014/main" id="{6A3E0D4E-0213-68A9-E7BF-740851EA496F}"/>
              </a:ext>
            </a:extLst>
          </p:cNvPr>
          <p:cNvSpPr txBox="1"/>
          <p:nvPr/>
        </p:nvSpPr>
        <p:spPr>
          <a:xfrm>
            <a:off x="6217920" y="78433"/>
            <a:ext cx="3840480" cy="307777"/>
          </a:xfrm>
          <a:prstGeom prst="rect">
            <a:avLst/>
          </a:prstGeom>
          <a:noFill/>
        </p:spPr>
        <p:txBody>
          <a:bodyPr wrap="square" rtlCol="0">
            <a:spAutoFit/>
          </a:bodyPr>
          <a:lstStyle/>
          <a:p>
            <a:pPr algn="r"/>
            <a:r>
              <a:rPr lang="en-US" sz="1400" dirty="0">
                <a:latin typeface="Aptos Display" panose="020B0004020202020204" pitchFamily="34" charset="0"/>
              </a:rPr>
              <a:t>No Ice Checklist Update – August 2025</a:t>
            </a:r>
          </a:p>
        </p:txBody>
      </p:sp>
      <p:sp>
        <p:nvSpPr>
          <p:cNvPr id="5" name="TextBox 4">
            <a:extLst>
              <a:ext uri="{FF2B5EF4-FFF2-40B4-BE49-F238E27FC236}">
                <a16:creationId xmlns:a16="http://schemas.microsoft.com/office/drawing/2014/main" id="{616918CA-3DC0-B415-B2A2-DED2FC65F3DD}"/>
              </a:ext>
            </a:extLst>
          </p:cNvPr>
          <p:cNvSpPr txBox="1"/>
          <p:nvPr/>
        </p:nvSpPr>
        <p:spPr>
          <a:xfrm>
            <a:off x="1020939" y="17735"/>
            <a:ext cx="8016522" cy="400110"/>
          </a:xfrm>
          <a:prstGeom prst="rect">
            <a:avLst/>
          </a:prstGeom>
          <a:noFill/>
        </p:spPr>
        <p:txBody>
          <a:bodyPr wrap="square" rtlCol="0">
            <a:spAutoFit/>
          </a:bodyPr>
          <a:lstStyle/>
          <a:p>
            <a:pPr algn="ctr"/>
            <a:r>
              <a:rPr lang="en-US" sz="2000" b="1" dirty="0">
                <a:solidFill>
                  <a:srgbClr val="A50035"/>
                </a:solidFill>
                <a:latin typeface="LG Smart_H Regular" panose="020B0600000101010101" pitchFamily="34" charset="-127"/>
                <a:ea typeface="LG Smart_H Regular" panose="020B0600000101010101" pitchFamily="34" charset="-127"/>
              </a:rPr>
              <a:t>Step 5: Ice &amp; Water Repair</a:t>
            </a:r>
          </a:p>
        </p:txBody>
      </p:sp>
      <p:sp>
        <p:nvSpPr>
          <p:cNvPr id="26" name="TextBox 25">
            <a:extLst>
              <a:ext uri="{FF2B5EF4-FFF2-40B4-BE49-F238E27FC236}">
                <a16:creationId xmlns:a16="http://schemas.microsoft.com/office/drawing/2014/main" id="{F83F7382-2CB4-A69F-DCAA-468388785294}"/>
              </a:ext>
            </a:extLst>
          </p:cNvPr>
          <p:cNvSpPr txBox="1"/>
          <p:nvPr/>
        </p:nvSpPr>
        <p:spPr>
          <a:xfrm>
            <a:off x="73742" y="481779"/>
            <a:ext cx="3454766" cy="7478970"/>
          </a:xfrm>
          <a:prstGeom prst="rect">
            <a:avLst/>
          </a:prstGeom>
          <a:noFill/>
        </p:spPr>
        <p:txBody>
          <a:bodyPr wrap="square" rtlCol="0">
            <a:spAutoFit/>
          </a:bodyPr>
          <a:lstStyle/>
          <a:p>
            <a:r>
              <a:rPr lang="en-US" sz="1400" b="1" dirty="0"/>
              <a:t>Step 5:</a:t>
            </a:r>
          </a:p>
          <a:p>
            <a:endParaRPr lang="en-US" sz="400" dirty="0"/>
          </a:p>
          <a:p>
            <a:r>
              <a:rPr lang="en-US" sz="1400" dirty="0"/>
              <a:t>Technician will need to… </a:t>
            </a:r>
          </a:p>
          <a:p>
            <a:pPr marL="342900" indent="-342900">
              <a:buAutoNum type="arabicParenR"/>
            </a:pPr>
            <a:r>
              <a:rPr lang="en-US" sz="1400" dirty="0"/>
              <a:t>Select all the parts they are replacing from the dropdown. (Make sure the parts selected match any parts that were recommended during the troubleshooting process).</a:t>
            </a:r>
          </a:p>
          <a:p>
            <a:pPr marL="342900" indent="-342900">
              <a:buAutoNum type="arabicParenR"/>
            </a:pPr>
            <a:r>
              <a:rPr lang="en-US" sz="1400" dirty="0"/>
              <a:t>Provide a picture of the new part(s) installed. (The old and new part will need to be visible in the picture).</a:t>
            </a:r>
          </a:p>
          <a:p>
            <a:pPr marL="342900" indent="-342900">
              <a:buAutoNum type="arabicParenR"/>
            </a:pPr>
            <a:r>
              <a:rPr lang="en-US" sz="1400" dirty="0"/>
              <a:t>If an icemaker was installed will need to show a picture of it running in test mode after being replaced.</a:t>
            </a:r>
          </a:p>
          <a:p>
            <a:pPr marL="342900" indent="-342900">
              <a:buAutoNum type="arabicParenR"/>
            </a:pPr>
            <a:r>
              <a:rPr lang="en-US" sz="1400" dirty="0"/>
              <a:t>Enter Model/Serial to check for Craft Icemaker Software Update.</a:t>
            </a:r>
          </a:p>
          <a:p>
            <a:pPr marL="342900" indent="-342900">
              <a:buAutoNum type="arabicParenR"/>
            </a:pPr>
            <a:r>
              <a:rPr lang="en-US" sz="1400" dirty="0"/>
              <a:t>If Software Update was needed, provide a picture showing the SW Update was completed.</a:t>
            </a:r>
          </a:p>
          <a:p>
            <a:pPr marL="342900" indent="-342900">
              <a:buAutoNum type="arabicParenR"/>
            </a:pPr>
            <a:endParaRPr lang="en-US" sz="1400" dirty="0"/>
          </a:p>
          <a:p>
            <a:r>
              <a:rPr lang="en-US" sz="1400" b="1" dirty="0">
                <a:highlight>
                  <a:srgbClr val="FFFF00"/>
                </a:highlight>
              </a:rPr>
              <a:t>What are the reviewers looking for?</a:t>
            </a:r>
          </a:p>
          <a:p>
            <a:pPr marL="342900" indent="-342900">
              <a:buAutoNum type="arabicParenR"/>
            </a:pPr>
            <a:r>
              <a:rPr lang="en-US" sz="1400" dirty="0"/>
              <a:t>That parts selected match what is used in the RNN/No Ice Troubleshooting.</a:t>
            </a:r>
          </a:p>
          <a:p>
            <a:pPr marL="342900" indent="-342900">
              <a:buAutoNum type="arabicParenR"/>
            </a:pPr>
            <a:r>
              <a:rPr lang="en-US" sz="1400" dirty="0"/>
              <a:t>That pictures of parts are entered correctly.</a:t>
            </a:r>
          </a:p>
          <a:p>
            <a:pPr marL="342900" indent="-342900">
              <a:buAutoNum type="arabicParenR"/>
            </a:pPr>
            <a:r>
              <a:rPr lang="en-US" sz="1400" dirty="0"/>
              <a:t>That picture of new icemaker running test mode is entered.</a:t>
            </a:r>
          </a:p>
          <a:p>
            <a:pPr marL="342900" indent="-342900">
              <a:buAutoNum type="arabicParenR"/>
            </a:pPr>
            <a:r>
              <a:rPr lang="en-US" sz="1400" dirty="0"/>
              <a:t>That the Model/Serial# entered by the technician matches the Model/Serial in the RNN#.</a:t>
            </a:r>
          </a:p>
          <a:p>
            <a:pPr marL="342900" indent="-342900">
              <a:buAutoNum type="arabicParenR"/>
            </a:pPr>
            <a:r>
              <a:rPr lang="en-US" sz="1400" dirty="0"/>
              <a:t>That proper picture showing Software Update Completed is entered if required.</a:t>
            </a:r>
          </a:p>
        </p:txBody>
      </p:sp>
      <p:sp>
        <p:nvSpPr>
          <p:cNvPr id="27" name="TextBox 26">
            <a:extLst>
              <a:ext uri="{FF2B5EF4-FFF2-40B4-BE49-F238E27FC236}">
                <a16:creationId xmlns:a16="http://schemas.microsoft.com/office/drawing/2014/main" id="{A67BA917-1FB1-B1C7-FEAE-2B311F0D576F}"/>
              </a:ext>
            </a:extLst>
          </p:cNvPr>
          <p:cNvSpPr txBox="1"/>
          <p:nvPr/>
        </p:nvSpPr>
        <p:spPr>
          <a:xfrm>
            <a:off x="6700192" y="6714184"/>
            <a:ext cx="2875935" cy="738664"/>
          </a:xfrm>
          <a:prstGeom prst="rect">
            <a:avLst/>
          </a:prstGeom>
          <a:noFill/>
        </p:spPr>
        <p:txBody>
          <a:bodyPr wrap="square" rtlCol="0">
            <a:spAutoFit/>
          </a:bodyPr>
          <a:lstStyle/>
          <a:p>
            <a:r>
              <a:rPr lang="en-US" sz="1400" b="1" i="1" dirty="0">
                <a:solidFill>
                  <a:srgbClr val="A50035"/>
                </a:solidFill>
                <a:highlight>
                  <a:srgbClr val="FFFF00"/>
                </a:highlight>
              </a:rPr>
              <a:t>Note:</a:t>
            </a:r>
            <a:r>
              <a:rPr lang="en-US" sz="1400" i="1" dirty="0">
                <a:solidFill>
                  <a:srgbClr val="A50035"/>
                </a:solidFill>
                <a:highlight>
                  <a:srgbClr val="FFFF00"/>
                </a:highlight>
              </a:rPr>
              <a:t> Reviewer will check the RNN so make sure you select all parts you replace and take pictures!</a:t>
            </a:r>
          </a:p>
        </p:txBody>
      </p:sp>
      <p:grpSp>
        <p:nvGrpSpPr>
          <p:cNvPr id="16" name="Group 15">
            <a:extLst>
              <a:ext uri="{FF2B5EF4-FFF2-40B4-BE49-F238E27FC236}">
                <a16:creationId xmlns:a16="http://schemas.microsoft.com/office/drawing/2014/main" id="{C1771F19-F9B1-1861-E451-11ACD796A0B1}"/>
              </a:ext>
            </a:extLst>
          </p:cNvPr>
          <p:cNvGrpSpPr/>
          <p:nvPr/>
        </p:nvGrpSpPr>
        <p:grpSpPr>
          <a:xfrm>
            <a:off x="3581496" y="618340"/>
            <a:ext cx="2695579" cy="6972164"/>
            <a:chOff x="3522503" y="520018"/>
            <a:chExt cx="2695579" cy="6972164"/>
          </a:xfrm>
          <a:effectLst>
            <a:outerShdw blurRad="63500" sx="102000" sy="102000" algn="ctr" rotWithShape="0">
              <a:prstClr val="black">
                <a:alpha val="40000"/>
              </a:prstClr>
            </a:outerShdw>
          </a:effectLst>
        </p:grpSpPr>
        <p:pic>
          <p:nvPicPr>
            <p:cNvPr id="9" name="Picture 8" descr="A screenshot of a phone&#10;&#10;Description automatically generated">
              <a:extLst>
                <a:ext uri="{FF2B5EF4-FFF2-40B4-BE49-F238E27FC236}">
                  <a16:creationId xmlns:a16="http://schemas.microsoft.com/office/drawing/2014/main" id="{385AB58A-D1C8-7782-17B0-FB7886065937}"/>
                </a:ext>
              </a:extLst>
            </p:cNvPr>
            <p:cNvPicPr>
              <a:picLocks noChangeAspect="1"/>
            </p:cNvPicPr>
            <p:nvPr/>
          </p:nvPicPr>
          <p:blipFill rotWithShape="1">
            <a:blip r:embed="rId3">
              <a:extLst>
                <a:ext uri="{28A0092B-C50C-407E-A947-70E740481C1C}">
                  <a14:useLocalDpi xmlns:a14="http://schemas.microsoft.com/office/drawing/2010/main" val="0"/>
                </a:ext>
              </a:extLst>
            </a:blip>
            <a:srcRect t="4969" b="9109"/>
            <a:stretch/>
          </p:blipFill>
          <p:spPr>
            <a:xfrm>
              <a:off x="3522503" y="520018"/>
              <a:ext cx="2695417" cy="5146113"/>
            </a:xfrm>
            <a:prstGeom prst="rect">
              <a:avLst/>
            </a:prstGeom>
          </p:spPr>
        </p:pic>
        <p:pic>
          <p:nvPicPr>
            <p:cNvPr id="14" name="Picture 13" descr="A screenshot of a phone&#10;&#10;Description automatically generated">
              <a:extLst>
                <a:ext uri="{FF2B5EF4-FFF2-40B4-BE49-F238E27FC236}">
                  <a16:creationId xmlns:a16="http://schemas.microsoft.com/office/drawing/2014/main" id="{6ED210AC-AE48-32A1-A400-C673598C091A}"/>
                </a:ext>
              </a:extLst>
            </p:cNvPr>
            <p:cNvPicPr>
              <a:picLocks noChangeAspect="1"/>
            </p:cNvPicPr>
            <p:nvPr/>
          </p:nvPicPr>
          <p:blipFill rotWithShape="1">
            <a:blip r:embed="rId4">
              <a:extLst>
                <a:ext uri="{28A0092B-C50C-407E-A947-70E740481C1C}">
                  <a14:useLocalDpi xmlns:a14="http://schemas.microsoft.com/office/drawing/2010/main" val="0"/>
                </a:ext>
              </a:extLst>
            </a:blip>
            <a:srcRect t="68564"/>
            <a:stretch/>
          </p:blipFill>
          <p:spPr>
            <a:xfrm>
              <a:off x="3522503" y="5609308"/>
              <a:ext cx="2695579" cy="1882874"/>
            </a:xfrm>
            <a:prstGeom prst="rect">
              <a:avLst/>
            </a:prstGeom>
          </p:spPr>
        </p:pic>
      </p:grpSp>
      <p:pic>
        <p:nvPicPr>
          <p:cNvPr id="20" name="Picture 19" descr="A screenshot of a computer&#10;&#10;Description automatically generated">
            <a:extLst>
              <a:ext uri="{FF2B5EF4-FFF2-40B4-BE49-F238E27FC236}">
                <a16:creationId xmlns:a16="http://schemas.microsoft.com/office/drawing/2014/main" id="{593757D7-E42F-9EC4-72DB-E59E8B18C9B3}"/>
              </a:ext>
            </a:extLst>
          </p:cNvPr>
          <p:cNvPicPr>
            <a:picLocks noChangeAspect="1"/>
          </p:cNvPicPr>
          <p:nvPr/>
        </p:nvPicPr>
        <p:blipFill rotWithShape="1">
          <a:blip r:embed="rId5">
            <a:extLst>
              <a:ext uri="{28A0092B-C50C-407E-A947-70E740481C1C}">
                <a14:useLocalDpi xmlns:a14="http://schemas.microsoft.com/office/drawing/2010/main" val="0"/>
              </a:ext>
            </a:extLst>
          </a:blip>
          <a:srcRect t="4389"/>
          <a:stretch/>
        </p:blipFill>
        <p:spPr>
          <a:xfrm>
            <a:off x="6666638" y="618340"/>
            <a:ext cx="2821490" cy="599481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32297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FCDF278-19EC-8215-174A-672C732B367D}"/>
              </a:ext>
            </a:extLst>
          </p:cNvPr>
          <p:cNvCxnSpPr>
            <a:cxnSpLocks/>
          </p:cNvCxnSpPr>
          <p:nvPr/>
        </p:nvCxnSpPr>
        <p:spPr>
          <a:xfrm>
            <a:off x="0" y="417845"/>
            <a:ext cx="10058400" cy="0"/>
          </a:xfrm>
          <a:prstGeom prst="line">
            <a:avLst/>
          </a:prstGeom>
          <a:ln w="28575" cmpd="thinThick">
            <a:solidFill>
              <a:srgbClr val="C00439"/>
            </a:solidFill>
            <a:prstDash val="solid"/>
            <a:miter lim="800000"/>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A97B5BD-537B-36B3-F34F-AAC4D43341C2}"/>
              </a:ext>
            </a:extLst>
          </p:cNvPr>
          <p:cNvPicPr>
            <a:picLocks noChangeAspect="1"/>
          </p:cNvPicPr>
          <p:nvPr/>
        </p:nvPicPr>
        <p:blipFill>
          <a:blip r:embed="rId2"/>
          <a:stretch>
            <a:fillRect/>
          </a:stretch>
        </p:blipFill>
        <p:spPr>
          <a:xfrm>
            <a:off x="10875" y="38735"/>
            <a:ext cx="744048" cy="359484"/>
          </a:xfrm>
          <a:prstGeom prst="rect">
            <a:avLst/>
          </a:prstGeom>
        </p:spPr>
      </p:pic>
      <p:sp>
        <p:nvSpPr>
          <p:cNvPr id="4" name="TextBox 3">
            <a:extLst>
              <a:ext uri="{FF2B5EF4-FFF2-40B4-BE49-F238E27FC236}">
                <a16:creationId xmlns:a16="http://schemas.microsoft.com/office/drawing/2014/main" id="{6A3E0D4E-0213-68A9-E7BF-740851EA496F}"/>
              </a:ext>
            </a:extLst>
          </p:cNvPr>
          <p:cNvSpPr txBox="1"/>
          <p:nvPr/>
        </p:nvSpPr>
        <p:spPr>
          <a:xfrm>
            <a:off x="6217920" y="78433"/>
            <a:ext cx="3840480" cy="307777"/>
          </a:xfrm>
          <a:prstGeom prst="rect">
            <a:avLst/>
          </a:prstGeom>
          <a:noFill/>
        </p:spPr>
        <p:txBody>
          <a:bodyPr wrap="square" rtlCol="0">
            <a:spAutoFit/>
          </a:bodyPr>
          <a:lstStyle/>
          <a:p>
            <a:pPr algn="r"/>
            <a:r>
              <a:rPr lang="en-US" sz="1400" dirty="0">
                <a:latin typeface="Aptos Display" panose="020B0004020202020204" pitchFamily="34" charset="0"/>
              </a:rPr>
              <a:t>No Ice Checklist Update – August 2025</a:t>
            </a:r>
          </a:p>
        </p:txBody>
      </p:sp>
      <p:sp>
        <p:nvSpPr>
          <p:cNvPr id="5" name="TextBox 4">
            <a:extLst>
              <a:ext uri="{FF2B5EF4-FFF2-40B4-BE49-F238E27FC236}">
                <a16:creationId xmlns:a16="http://schemas.microsoft.com/office/drawing/2014/main" id="{616918CA-3DC0-B415-B2A2-DED2FC65F3DD}"/>
              </a:ext>
            </a:extLst>
          </p:cNvPr>
          <p:cNvSpPr txBox="1"/>
          <p:nvPr/>
        </p:nvSpPr>
        <p:spPr>
          <a:xfrm>
            <a:off x="1020939" y="17735"/>
            <a:ext cx="8016522" cy="400110"/>
          </a:xfrm>
          <a:prstGeom prst="rect">
            <a:avLst/>
          </a:prstGeom>
          <a:noFill/>
        </p:spPr>
        <p:txBody>
          <a:bodyPr wrap="square" rtlCol="0">
            <a:spAutoFit/>
          </a:bodyPr>
          <a:lstStyle/>
          <a:p>
            <a:pPr algn="ctr"/>
            <a:r>
              <a:rPr lang="en-US" sz="2000" b="1" dirty="0">
                <a:solidFill>
                  <a:srgbClr val="A50035"/>
                </a:solidFill>
                <a:latin typeface="LG Smart_H Regular" panose="020B0600000101010101" pitchFamily="34" charset="-127"/>
                <a:ea typeface="LG Smart_H Regular" panose="020B0600000101010101" pitchFamily="34" charset="-127"/>
              </a:rPr>
              <a:t>Step 5: Ice &amp; Water Repair</a:t>
            </a:r>
          </a:p>
        </p:txBody>
      </p:sp>
      <p:sp>
        <p:nvSpPr>
          <p:cNvPr id="26" name="TextBox 25">
            <a:extLst>
              <a:ext uri="{FF2B5EF4-FFF2-40B4-BE49-F238E27FC236}">
                <a16:creationId xmlns:a16="http://schemas.microsoft.com/office/drawing/2014/main" id="{F83F7382-2CB4-A69F-DCAA-468388785294}"/>
              </a:ext>
            </a:extLst>
          </p:cNvPr>
          <p:cNvSpPr txBox="1"/>
          <p:nvPr/>
        </p:nvSpPr>
        <p:spPr>
          <a:xfrm>
            <a:off x="73742" y="481779"/>
            <a:ext cx="3234812" cy="5109091"/>
          </a:xfrm>
          <a:prstGeom prst="rect">
            <a:avLst/>
          </a:prstGeom>
          <a:noFill/>
        </p:spPr>
        <p:txBody>
          <a:bodyPr wrap="square" rtlCol="0">
            <a:spAutoFit/>
          </a:bodyPr>
          <a:lstStyle/>
          <a:p>
            <a:r>
              <a:rPr lang="en-US" sz="1400" b="1" dirty="0"/>
              <a:t>Step 5 (Continued):</a:t>
            </a:r>
          </a:p>
          <a:p>
            <a:endParaRPr lang="en-US" sz="400" dirty="0"/>
          </a:p>
          <a:p>
            <a:r>
              <a:rPr lang="en-US" sz="1400" dirty="0"/>
              <a:t>Enter the Model/Serial in the formats exactly like the examples given.</a:t>
            </a:r>
          </a:p>
          <a:p>
            <a:endParaRPr lang="en-US" sz="1400" dirty="0"/>
          </a:p>
          <a:p>
            <a:r>
              <a:rPr lang="en-US" sz="1400" dirty="0"/>
              <a:t>Slow down and make sure you type the Model/Serial accurately! We have seen many typing mistakes in the past!</a:t>
            </a:r>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If Software Update is required a yellow box with the new software version will appear.</a:t>
            </a:r>
          </a:p>
          <a:p>
            <a:endParaRPr lang="en-US" sz="1400" dirty="0"/>
          </a:p>
          <a:p>
            <a:endParaRPr lang="en-US" sz="1400" dirty="0"/>
          </a:p>
          <a:p>
            <a:r>
              <a:rPr lang="en-US" sz="1400" dirty="0"/>
              <a:t>Make sure the picture of your jig shows “Upgrade Complete” as shown in the example picture. Or that the Customer’s ThinQ App shows that “Software is Up to Date”</a:t>
            </a:r>
          </a:p>
        </p:txBody>
      </p:sp>
      <p:grpSp>
        <p:nvGrpSpPr>
          <p:cNvPr id="11" name="Group 10">
            <a:extLst>
              <a:ext uri="{FF2B5EF4-FFF2-40B4-BE49-F238E27FC236}">
                <a16:creationId xmlns:a16="http://schemas.microsoft.com/office/drawing/2014/main" id="{1D3F2A0C-E73F-EC2D-2D26-04980CBB85B9}"/>
              </a:ext>
            </a:extLst>
          </p:cNvPr>
          <p:cNvGrpSpPr/>
          <p:nvPr/>
        </p:nvGrpSpPr>
        <p:grpSpPr>
          <a:xfrm>
            <a:off x="3695637" y="626027"/>
            <a:ext cx="2667126" cy="6951823"/>
            <a:chOff x="3895907" y="478543"/>
            <a:chExt cx="2667126" cy="6951823"/>
          </a:xfrm>
          <a:effectLst>
            <a:outerShdw blurRad="63500" sx="102000" sy="102000" algn="ctr" rotWithShape="0">
              <a:prstClr val="black">
                <a:alpha val="40000"/>
              </a:prstClr>
            </a:outerShdw>
          </a:effectLst>
        </p:grpSpPr>
        <p:pic>
          <p:nvPicPr>
            <p:cNvPr id="7" name="Picture 6" descr="A screenshot of a phone&#10;&#10;Description automatically generated">
              <a:extLst>
                <a:ext uri="{FF2B5EF4-FFF2-40B4-BE49-F238E27FC236}">
                  <a16:creationId xmlns:a16="http://schemas.microsoft.com/office/drawing/2014/main" id="{E6A216DF-1C87-C6E7-F143-8FE954EC41BC}"/>
                </a:ext>
              </a:extLst>
            </p:cNvPr>
            <p:cNvPicPr>
              <a:picLocks noChangeAspect="1"/>
            </p:cNvPicPr>
            <p:nvPr/>
          </p:nvPicPr>
          <p:blipFill rotWithShape="1">
            <a:blip r:embed="rId3">
              <a:extLst>
                <a:ext uri="{28A0092B-C50C-407E-A947-70E740481C1C}">
                  <a14:useLocalDpi xmlns:a14="http://schemas.microsoft.com/office/drawing/2010/main" val="0"/>
                </a:ext>
              </a:extLst>
            </a:blip>
            <a:srcRect t="5750" b="39912"/>
            <a:stretch/>
          </p:blipFill>
          <p:spPr>
            <a:xfrm>
              <a:off x="3895907" y="478543"/>
              <a:ext cx="2667126" cy="3220619"/>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B6C73B54-119A-246D-4B27-140B2ECA4175}"/>
                </a:ext>
              </a:extLst>
            </p:cNvPr>
            <p:cNvPicPr>
              <a:picLocks noChangeAspect="1"/>
            </p:cNvPicPr>
            <p:nvPr/>
          </p:nvPicPr>
          <p:blipFill rotWithShape="1">
            <a:blip r:embed="rId4">
              <a:extLst>
                <a:ext uri="{28A0092B-C50C-407E-A947-70E740481C1C}">
                  <a14:useLocalDpi xmlns:a14="http://schemas.microsoft.com/office/drawing/2010/main" val="0"/>
                </a:ext>
              </a:extLst>
            </a:blip>
            <a:srcRect t="36180"/>
            <a:stretch/>
          </p:blipFill>
          <p:spPr>
            <a:xfrm>
              <a:off x="3895907" y="3647768"/>
              <a:ext cx="2667126" cy="3782598"/>
            </a:xfrm>
            <a:prstGeom prst="rect">
              <a:avLst/>
            </a:prstGeom>
          </p:spPr>
        </p:pic>
      </p:grpSp>
      <p:cxnSp>
        <p:nvCxnSpPr>
          <p:cNvPr id="13" name="Straight Connector 12">
            <a:extLst>
              <a:ext uri="{FF2B5EF4-FFF2-40B4-BE49-F238E27FC236}">
                <a16:creationId xmlns:a16="http://schemas.microsoft.com/office/drawing/2014/main" id="{4699A759-9F3B-4A2B-8C51-260390E61BBC}"/>
              </a:ext>
            </a:extLst>
          </p:cNvPr>
          <p:cNvCxnSpPr/>
          <p:nvPr/>
        </p:nvCxnSpPr>
        <p:spPr>
          <a:xfrm flipV="1">
            <a:off x="3129115" y="850490"/>
            <a:ext cx="764459" cy="78658"/>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4AED0D7-05A8-34A0-C4DA-E0B70D98A86E}"/>
              </a:ext>
            </a:extLst>
          </p:cNvPr>
          <p:cNvCxnSpPr>
            <a:cxnSpLocks/>
          </p:cNvCxnSpPr>
          <p:nvPr/>
        </p:nvCxnSpPr>
        <p:spPr>
          <a:xfrm>
            <a:off x="3129115" y="929148"/>
            <a:ext cx="808704" cy="801329"/>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812DF5F8-A76C-3EE0-9909-EDAF300DCE73}"/>
              </a:ext>
            </a:extLst>
          </p:cNvPr>
          <p:cNvCxnSpPr>
            <a:cxnSpLocks/>
          </p:cNvCxnSpPr>
          <p:nvPr/>
        </p:nvCxnSpPr>
        <p:spPr>
          <a:xfrm>
            <a:off x="3129115" y="3635241"/>
            <a:ext cx="764459" cy="2694"/>
          </a:xfrm>
          <a:prstGeom prst="line">
            <a:avLst/>
          </a:prstGeom>
          <a:ln w="44450"/>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5A559148-7668-89F8-3CA6-3A31575B7D5B}"/>
              </a:ext>
            </a:extLst>
          </p:cNvPr>
          <p:cNvSpPr/>
          <p:nvPr/>
        </p:nvSpPr>
        <p:spPr>
          <a:xfrm>
            <a:off x="3129115" y="904587"/>
            <a:ext cx="68826" cy="786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55C42330-9EA9-652C-FD71-46590B59D375}"/>
              </a:ext>
            </a:extLst>
          </p:cNvPr>
          <p:cNvPicPr>
            <a:picLocks noChangeAspect="1"/>
          </p:cNvPicPr>
          <p:nvPr/>
        </p:nvPicPr>
        <p:blipFill rotWithShape="1">
          <a:blip r:embed="rId5"/>
          <a:srcRect l="19912"/>
          <a:stretch/>
        </p:blipFill>
        <p:spPr>
          <a:xfrm>
            <a:off x="6525315" y="533945"/>
            <a:ext cx="3375770" cy="2221228"/>
          </a:xfrm>
          <a:prstGeom prst="rect">
            <a:avLst/>
          </a:prstGeom>
          <a:effectLst>
            <a:outerShdw blurRad="63500" sx="102000" sy="102000" algn="ctr" rotWithShape="0">
              <a:prstClr val="black">
                <a:alpha val="40000"/>
              </a:prstClr>
            </a:outerShdw>
          </a:effectLst>
        </p:spPr>
      </p:pic>
      <p:pic>
        <p:nvPicPr>
          <p:cNvPr id="29" name="Picture 28">
            <a:extLst>
              <a:ext uri="{FF2B5EF4-FFF2-40B4-BE49-F238E27FC236}">
                <a16:creationId xmlns:a16="http://schemas.microsoft.com/office/drawing/2014/main" id="{8CD22DA7-077D-9E6D-85BE-DA1F73832E2C}"/>
              </a:ext>
            </a:extLst>
          </p:cNvPr>
          <p:cNvPicPr>
            <a:picLocks noChangeAspect="1"/>
          </p:cNvPicPr>
          <p:nvPr/>
        </p:nvPicPr>
        <p:blipFill>
          <a:blip r:embed="rId6"/>
          <a:stretch>
            <a:fillRect/>
          </a:stretch>
        </p:blipFill>
        <p:spPr>
          <a:xfrm>
            <a:off x="7304837" y="2833565"/>
            <a:ext cx="1751516" cy="1137404"/>
          </a:xfrm>
          <a:prstGeom prst="rect">
            <a:avLst/>
          </a:prstGeom>
          <a:effectLst>
            <a:outerShdw blurRad="63500" sx="102000" sy="102000" algn="ctr" rotWithShape="0">
              <a:prstClr val="black">
                <a:alpha val="40000"/>
              </a:prstClr>
            </a:outerShdw>
          </a:effectLst>
        </p:spPr>
      </p:pic>
      <p:pic>
        <p:nvPicPr>
          <p:cNvPr id="30" name="Picture 29">
            <a:extLst>
              <a:ext uri="{FF2B5EF4-FFF2-40B4-BE49-F238E27FC236}">
                <a16:creationId xmlns:a16="http://schemas.microsoft.com/office/drawing/2014/main" id="{84EA19B3-90D0-48F7-C16D-88FA094D94B1}"/>
              </a:ext>
            </a:extLst>
          </p:cNvPr>
          <p:cNvPicPr>
            <a:picLocks noChangeAspect="1"/>
          </p:cNvPicPr>
          <p:nvPr/>
        </p:nvPicPr>
        <p:blipFill>
          <a:blip r:embed="rId7"/>
          <a:stretch>
            <a:fillRect/>
          </a:stretch>
        </p:blipFill>
        <p:spPr>
          <a:xfrm>
            <a:off x="7304837" y="4095851"/>
            <a:ext cx="1751516" cy="3533005"/>
          </a:xfrm>
          <a:prstGeom prst="rect">
            <a:avLst/>
          </a:prstGeom>
          <a:effectLst>
            <a:outerShdw blurRad="63500" sx="102000" sy="102000" algn="ctr" rotWithShape="0">
              <a:prstClr val="black">
                <a:alpha val="40000"/>
              </a:prstClr>
            </a:outerShdw>
          </a:effectLst>
        </p:spPr>
      </p:pic>
      <p:sp>
        <p:nvSpPr>
          <p:cNvPr id="31" name="Rectangle 30">
            <a:extLst>
              <a:ext uri="{FF2B5EF4-FFF2-40B4-BE49-F238E27FC236}">
                <a16:creationId xmlns:a16="http://schemas.microsoft.com/office/drawing/2014/main" id="{134396CA-3B12-654B-D9CC-8B32DBF13061}"/>
              </a:ext>
            </a:extLst>
          </p:cNvPr>
          <p:cNvSpPr/>
          <p:nvPr/>
        </p:nvSpPr>
        <p:spPr>
          <a:xfrm>
            <a:off x="7052025" y="2036206"/>
            <a:ext cx="971098" cy="239962"/>
          </a:xfrm>
          <a:prstGeom prst="rect">
            <a:avLst/>
          </a:prstGeom>
          <a:noFill/>
          <a:ln w="38100">
            <a:solidFill>
              <a:srgbClr val="4CFA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D520DE5-01DD-005A-4CC0-E4326BEE5C70}"/>
              </a:ext>
            </a:extLst>
          </p:cNvPr>
          <p:cNvSpPr/>
          <p:nvPr/>
        </p:nvSpPr>
        <p:spPr>
          <a:xfrm>
            <a:off x="7415818" y="6559043"/>
            <a:ext cx="1211988" cy="579175"/>
          </a:xfrm>
          <a:prstGeom prst="rect">
            <a:avLst/>
          </a:prstGeom>
          <a:noFill/>
          <a:ln w="38100">
            <a:solidFill>
              <a:srgbClr val="4CFA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817D43F-B1DC-1D8F-B5EC-573A11F6729F}"/>
              </a:ext>
            </a:extLst>
          </p:cNvPr>
          <p:cNvSpPr txBox="1"/>
          <p:nvPr/>
        </p:nvSpPr>
        <p:spPr>
          <a:xfrm>
            <a:off x="130094" y="6923852"/>
            <a:ext cx="2875935" cy="738664"/>
          </a:xfrm>
          <a:prstGeom prst="rect">
            <a:avLst/>
          </a:prstGeom>
          <a:noFill/>
        </p:spPr>
        <p:txBody>
          <a:bodyPr wrap="square" rtlCol="0">
            <a:spAutoFit/>
          </a:bodyPr>
          <a:lstStyle/>
          <a:p>
            <a:r>
              <a:rPr lang="en-US" sz="1400" b="1" i="1" dirty="0">
                <a:solidFill>
                  <a:srgbClr val="A50035"/>
                </a:solidFill>
              </a:rPr>
              <a:t>Note:</a:t>
            </a:r>
            <a:r>
              <a:rPr lang="en-US" sz="1400" i="1" dirty="0">
                <a:solidFill>
                  <a:srgbClr val="A50035"/>
                </a:solidFill>
              </a:rPr>
              <a:t> Firmware 2 inside the ThinQ App is for the Craft Icemaker Software. </a:t>
            </a:r>
          </a:p>
        </p:txBody>
      </p:sp>
      <p:cxnSp>
        <p:nvCxnSpPr>
          <p:cNvPr id="34" name="Straight Connector 33">
            <a:extLst>
              <a:ext uri="{FF2B5EF4-FFF2-40B4-BE49-F238E27FC236}">
                <a16:creationId xmlns:a16="http://schemas.microsoft.com/office/drawing/2014/main" id="{D9F3F8FD-44C7-EBF1-7D96-7FE1E85F1A5E}"/>
              </a:ext>
            </a:extLst>
          </p:cNvPr>
          <p:cNvCxnSpPr>
            <a:cxnSpLocks/>
          </p:cNvCxnSpPr>
          <p:nvPr/>
        </p:nvCxnSpPr>
        <p:spPr>
          <a:xfrm>
            <a:off x="2408903" y="4965290"/>
            <a:ext cx="1406013" cy="0"/>
          </a:xfrm>
          <a:prstGeom prst="line">
            <a:avLst/>
          </a:prstGeom>
          <a:ln w="44450"/>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A0A36830-778D-2227-0207-731002B82A8E}"/>
              </a:ext>
            </a:extLst>
          </p:cNvPr>
          <p:cNvSpPr txBox="1"/>
          <p:nvPr/>
        </p:nvSpPr>
        <p:spPr>
          <a:xfrm>
            <a:off x="130094" y="5755407"/>
            <a:ext cx="2875935" cy="954107"/>
          </a:xfrm>
          <a:prstGeom prst="rect">
            <a:avLst/>
          </a:prstGeom>
          <a:noFill/>
        </p:spPr>
        <p:txBody>
          <a:bodyPr wrap="square" rtlCol="0">
            <a:spAutoFit/>
          </a:bodyPr>
          <a:lstStyle/>
          <a:p>
            <a:r>
              <a:rPr lang="en-US" sz="1400" b="1" i="1" dirty="0">
                <a:solidFill>
                  <a:srgbClr val="A50035"/>
                </a:solidFill>
              </a:rPr>
              <a:t>Note:</a:t>
            </a:r>
            <a:r>
              <a:rPr lang="en-US" sz="1400" i="1" dirty="0">
                <a:solidFill>
                  <a:srgbClr val="A50035"/>
                </a:solidFill>
              </a:rPr>
              <a:t> If the Craft Ice Software is updated through ThinQ make sure and snap a picture from the customers phone for proof.</a:t>
            </a:r>
          </a:p>
        </p:txBody>
      </p:sp>
    </p:spTree>
    <p:extLst>
      <p:ext uri="{BB962C8B-B14F-4D97-AF65-F5344CB8AC3E}">
        <p14:creationId xmlns:p14="http://schemas.microsoft.com/office/powerpoint/2010/main" val="472319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FCDF278-19EC-8215-174A-672C732B367D}"/>
              </a:ext>
            </a:extLst>
          </p:cNvPr>
          <p:cNvCxnSpPr>
            <a:cxnSpLocks/>
          </p:cNvCxnSpPr>
          <p:nvPr/>
        </p:nvCxnSpPr>
        <p:spPr>
          <a:xfrm>
            <a:off x="0" y="417845"/>
            <a:ext cx="10058400" cy="0"/>
          </a:xfrm>
          <a:prstGeom prst="line">
            <a:avLst/>
          </a:prstGeom>
          <a:ln w="28575" cmpd="thinThick">
            <a:solidFill>
              <a:srgbClr val="C00439"/>
            </a:solidFill>
            <a:prstDash val="solid"/>
            <a:miter lim="800000"/>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A97B5BD-537B-36B3-F34F-AAC4D43341C2}"/>
              </a:ext>
            </a:extLst>
          </p:cNvPr>
          <p:cNvPicPr>
            <a:picLocks noChangeAspect="1"/>
          </p:cNvPicPr>
          <p:nvPr/>
        </p:nvPicPr>
        <p:blipFill>
          <a:blip r:embed="rId2"/>
          <a:stretch>
            <a:fillRect/>
          </a:stretch>
        </p:blipFill>
        <p:spPr>
          <a:xfrm>
            <a:off x="10875" y="38735"/>
            <a:ext cx="744048" cy="359484"/>
          </a:xfrm>
          <a:prstGeom prst="rect">
            <a:avLst/>
          </a:prstGeom>
        </p:spPr>
      </p:pic>
      <p:sp>
        <p:nvSpPr>
          <p:cNvPr id="4" name="TextBox 3">
            <a:extLst>
              <a:ext uri="{FF2B5EF4-FFF2-40B4-BE49-F238E27FC236}">
                <a16:creationId xmlns:a16="http://schemas.microsoft.com/office/drawing/2014/main" id="{6A3E0D4E-0213-68A9-E7BF-740851EA496F}"/>
              </a:ext>
            </a:extLst>
          </p:cNvPr>
          <p:cNvSpPr txBox="1"/>
          <p:nvPr/>
        </p:nvSpPr>
        <p:spPr>
          <a:xfrm>
            <a:off x="6217920" y="78433"/>
            <a:ext cx="3840480" cy="307777"/>
          </a:xfrm>
          <a:prstGeom prst="rect">
            <a:avLst/>
          </a:prstGeom>
          <a:noFill/>
        </p:spPr>
        <p:txBody>
          <a:bodyPr wrap="square" rtlCol="0">
            <a:spAutoFit/>
          </a:bodyPr>
          <a:lstStyle/>
          <a:p>
            <a:pPr algn="r"/>
            <a:r>
              <a:rPr lang="en-US" sz="1400" dirty="0">
                <a:latin typeface="Aptos Display" panose="020B0004020202020204" pitchFamily="34" charset="0"/>
              </a:rPr>
              <a:t>No Ice Checklist Update – August 2025</a:t>
            </a:r>
          </a:p>
        </p:txBody>
      </p:sp>
      <p:sp>
        <p:nvSpPr>
          <p:cNvPr id="5" name="TextBox 4">
            <a:extLst>
              <a:ext uri="{FF2B5EF4-FFF2-40B4-BE49-F238E27FC236}">
                <a16:creationId xmlns:a16="http://schemas.microsoft.com/office/drawing/2014/main" id="{616918CA-3DC0-B415-B2A2-DED2FC65F3DD}"/>
              </a:ext>
            </a:extLst>
          </p:cNvPr>
          <p:cNvSpPr txBox="1"/>
          <p:nvPr/>
        </p:nvSpPr>
        <p:spPr>
          <a:xfrm>
            <a:off x="1020939" y="17735"/>
            <a:ext cx="8016522" cy="400110"/>
          </a:xfrm>
          <a:prstGeom prst="rect">
            <a:avLst/>
          </a:prstGeom>
          <a:noFill/>
        </p:spPr>
        <p:txBody>
          <a:bodyPr wrap="square" rtlCol="0">
            <a:spAutoFit/>
          </a:bodyPr>
          <a:lstStyle/>
          <a:p>
            <a:pPr algn="ctr"/>
            <a:r>
              <a:rPr lang="en-US" sz="2000" b="1" dirty="0">
                <a:solidFill>
                  <a:srgbClr val="A50035"/>
                </a:solidFill>
                <a:latin typeface="LG Smart_H Regular" panose="020B0600000101010101" pitchFamily="34" charset="-127"/>
                <a:ea typeface="LG Smart_H Regular" panose="020B0600000101010101" pitchFamily="34" charset="-127"/>
              </a:rPr>
              <a:t>Step 6: Final Error Code Check</a:t>
            </a:r>
          </a:p>
        </p:txBody>
      </p:sp>
      <p:sp>
        <p:nvSpPr>
          <p:cNvPr id="26" name="TextBox 25">
            <a:extLst>
              <a:ext uri="{FF2B5EF4-FFF2-40B4-BE49-F238E27FC236}">
                <a16:creationId xmlns:a16="http://schemas.microsoft.com/office/drawing/2014/main" id="{F83F7382-2CB4-A69F-DCAA-468388785294}"/>
              </a:ext>
            </a:extLst>
          </p:cNvPr>
          <p:cNvSpPr txBox="1"/>
          <p:nvPr/>
        </p:nvSpPr>
        <p:spPr>
          <a:xfrm>
            <a:off x="73742" y="481779"/>
            <a:ext cx="3234812" cy="3600986"/>
          </a:xfrm>
          <a:prstGeom prst="rect">
            <a:avLst/>
          </a:prstGeom>
          <a:noFill/>
        </p:spPr>
        <p:txBody>
          <a:bodyPr wrap="square" rtlCol="0">
            <a:spAutoFit/>
          </a:bodyPr>
          <a:lstStyle/>
          <a:p>
            <a:r>
              <a:rPr lang="en-US" sz="1400" b="1" dirty="0"/>
              <a:t>Step 6:</a:t>
            </a:r>
          </a:p>
          <a:p>
            <a:endParaRPr lang="en-US" sz="400"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Technician will need to… </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Check for error codes displayed. If no error code is displayed, check for hidden error codes.</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Take a picture that clearly shows the display.</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Answer the question, “Is there an Error Code?” If so, select the error code from the list that will appear.</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endPar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highlight>
                  <a:srgbClr val="FFFF00"/>
                </a:highlight>
                <a:uLnTx/>
                <a:uFillTx/>
                <a:latin typeface="Aptos" panose="02110004020202020204"/>
                <a:ea typeface="+mn-ea"/>
                <a:cs typeface="+mn-cs"/>
              </a:rPr>
              <a:t>What are the reviewers looking for?</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That the proper picture of display was taken.</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That the tech selected the error code appropriately. </a:t>
            </a:r>
          </a:p>
        </p:txBody>
      </p:sp>
      <p:grpSp>
        <p:nvGrpSpPr>
          <p:cNvPr id="11" name="Group 10">
            <a:extLst>
              <a:ext uri="{FF2B5EF4-FFF2-40B4-BE49-F238E27FC236}">
                <a16:creationId xmlns:a16="http://schemas.microsoft.com/office/drawing/2014/main" id="{AE3AEA3B-08FF-3EA9-A708-8CB6434565DB}"/>
              </a:ext>
            </a:extLst>
          </p:cNvPr>
          <p:cNvGrpSpPr/>
          <p:nvPr/>
        </p:nvGrpSpPr>
        <p:grpSpPr>
          <a:xfrm>
            <a:off x="3732852" y="599768"/>
            <a:ext cx="2485667" cy="6968756"/>
            <a:chOff x="3732693" y="545691"/>
            <a:chExt cx="2394137" cy="6712144"/>
          </a:xfrm>
          <a:effectLst>
            <a:outerShdw blurRad="63500" sx="102000" sy="102000" algn="ctr" rotWithShape="0">
              <a:prstClr val="black">
                <a:alpha val="40000"/>
              </a:prstClr>
            </a:outerShdw>
          </a:effectLst>
        </p:grpSpPr>
        <p:pic>
          <p:nvPicPr>
            <p:cNvPr id="7" name="Picture 6" descr="A screenshot of a device&#10;&#10;Description automatically generated">
              <a:extLst>
                <a:ext uri="{FF2B5EF4-FFF2-40B4-BE49-F238E27FC236}">
                  <a16:creationId xmlns:a16="http://schemas.microsoft.com/office/drawing/2014/main" id="{65A514ED-CF99-DA01-32C0-898A4F3574D2}"/>
                </a:ext>
              </a:extLst>
            </p:cNvPr>
            <p:cNvPicPr>
              <a:picLocks noChangeAspect="1"/>
            </p:cNvPicPr>
            <p:nvPr/>
          </p:nvPicPr>
          <p:blipFill rotWithShape="1">
            <a:blip r:embed="rId3">
              <a:extLst>
                <a:ext uri="{28A0092B-C50C-407E-A947-70E740481C1C}">
                  <a14:useLocalDpi xmlns:a14="http://schemas.microsoft.com/office/drawing/2010/main" val="0"/>
                </a:ext>
              </a:extLst>
            </a:blip>
            <a:srcRect t="4968" b="14991"/>
            <a:stretch/>
          </p:blipFill>
          <p:spPr>
            <a:xfrm>
              <a:off x="3732693" y="545691"/>
              <a:ext cx="2393560" cy="4257367"/>
            </a:xfrm>
            <a:prstGeom prst="rect">
              <a:avLst/>
            </a:prstGeom>
          </p:spPr>
        </p:pic>
        <p:pic>
          <p:nvPicPr>
            <p:cNvPr id="10" name="Picture 9" descr="A screenshot of a phone&#10;&#10;Description automatically generated">
              <a:extLst>
                <a:ext uri="{FF2B5EF4-FFF2-40B4-BE49-F238E27FC236}">
                  <a16:creationId xmlns:a16="http://schemas.microsoft.com/office/drawing/2014/main" id="{DC9C0B69-719C-3E31-8CF8-3A880C8B6450}"/>
                </a:ext>
              </a:extLst>
            </p:cNvPr>
            <p:cNvPicPr>
              <a:picLocks noChangeAspect="1"/>
            </p:cNvPicPr>
            <p:nvPr/>
          </p:nvPicPr>
          <p:blipFill rotWithShape="1">
            <a:blip r:embed="rId4">
              <a:extLst>
                <a:ext uri="{28A0092B-C50C-407E-A947-70E740481C1C}">
                  <a14:useLocalDpi xmlns:a14="http://schemas.microsoft.com/office/drawing/2010/main" val="0"/>
                </a:ext>
              </a:extLst>
            </a:blip>
            <a:srcRect t="53574"/>
            <a:stretch/>
          </p:blipFill>
          <p:spPr>
            <a:xfrm>
              <a:off x="3733270" y="4788408"/>
              <a:ext cx="2393560" cy="2469427"/>
            </a:xfrm>
            <a:prstGeom prst="rect">
              <a:avLst/>
            </a:prstGeom>
          </p:spPr>
        </p:pic>
      </p:grpSp>
      <p:pic>
        <p:nvPicPr>
          <p:cNvPr id="18" name="Picture 17" descr="A screenshot of a device&#10;&#10;Description automatically generated">
            <a:extLst>
              <a:ext uri="{FF2B5EF4-FFF2-40B4-BE49-F238E27FC236}">
                <a16:creationId xmlns:a16="http://schemas.microsoft.com/office/drawing/2014/main" id="{EED42AE4-5F80-0F2A-6A28-F053D794A4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3742" y="786320"/>
            <a:ext cx="2933843" cy="6519011"/>
          </a:xfrm>
          <a:prstGeom prst="rect">
            <a:avLst/>
          </a:prstGeom>
          <a:effectLst>
            <a:outerShdw blurRad="63500" sx="102000" sy="102000" algn="ctr" rotWithShape="0">
              <a:prstClr val="black">
                <a:alpha val="40000"/>
              </a:prstClr>
            </a:outerShdw>
          </a:effectLst>
        </p:spPr>
      </p:pic>
      <p:sp>
        <p:nvSpPr>
          <p:cNvPr id="19" name="TextBox 18">
            <a:extLst>
              <a:ext uri="{FF2B5EF4-FFF2-40B4-BE49-F238E27FC236}">
                <a16:creationId xmlns:a16="http://schemas.microsoft.com/office/drawing/2014/main" id="{526F627F-1854-3778-EE7F-F609A5C3C86D}"/>
              </a:ext>
            </a:extLst>
          </p:cNvPr>
          <p:cNvSpPr txBox="1"/>
          <p:nvPr/>
        </p:nvSpPr>
        <p:spPr>
          <a:xfrm>
            <a:off x="244290" y="5723995"/>
            <a:ext cx="3406877" cy="1600438"/>
          </a:xfrm>
          <a:prstGeom prst="rect">
            <a:avLst/>
          </a:prstGeom>
          <a:noFill/>
        </p:spPr>
        <p:txBody>
          <a:bodyPr wrap="square" rtlCol="0">
            <a:spAutoFit/>
          </a:bodyPr>
          <a:lstStyle/>
          <a:p>
            <a:r>
              <a:rPr lang="en-US" sz="1400" b="1" i="1" dirty="0">
                <a:solidFill>
                  <a:srgbClr val="A50035"/>
                </a:solidFill>
              </a:rPr>
              <a:t>Note:</a:t>
            </a:r>
            <a:r>
              <a:rPr lang="en-US" sz="1400" i="1" dirty="0">
                <a:solidFill>
                  <a:srgbClr val="A50035"/>
                </a:solidFill>
              </a:rPr>
              <a:t> If the unit does not have a digital display where error codes can be checked, simply take a picture of the controls. Or if the buttons are too far apart to reach and take a picture at the same time, take a picture attempting to press the buttons.</a:t>
            </a:r>
          </a:p>
        </p:txBody>
      </p:sp>
    </p:spTree>
    <p:extLst>
      <p:ext uri="{BB962C8B-B14F-4D97-AF65-F5344CB8AC3E}">
        <p14:creationId xmlns:p14="http://schemas.microsoft.com/office/powerpoint/2010/main" val="42578729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1113</TotalTime>
  <Words>1556</Words>
  <Application>Microsoft Office PowerPoint</Application>
  <PresentationFormat>Custom</PresentationFormat>
  <Paragraphs>186</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LG Smart_H Regular</vt: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Campbell/LGEAI Technical Solutions(justin.campbell@lge.com)</dc:creator>
  <cp:lastModifiedBy>Justin Campbell/LGEAI Technical Solutions</cp:lastModifiedBy>
  <cp:revision>52</cp:revision>
  <dcterms:created xsi:type="dcterms:W3CDTF">2024-04-15T18:34:11Z</dcterms:created>
  <dcterms:modified xsi:type="dcterms:W3CDTF">2025-08-20T19:29:30Z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d59f345-fd0b-4b4e-aba2-7c7a20c52995_Enabled">
    <vt:lpwstr>true</vt:lpwstr>
  </property>
  <property fmtid="{D5CDD505-2E9C-101B-9397-08002B2CF9AE}" pid="3" name="MSIP_Label_dd59f345-fd0b-4b4e-aba2-7c7a20c52995_SetDate">
    <vt:lpwstr>2025-06-09T20:28:01Z</vt:lpwstr>
  </property>
  <property fmtid="{D5CDD505-2E9C-101B-9397-08002B2CF9AE}" pid="4" name="MSIP_Label_dd59f345-fd0b-4b4e-aba2-7c7a20c52995_Method">
    <vt:lpwstr>Privileged</vt:lpwstr>
  </property>
  <property fmtid="{D5CDD505-2E9C-101B-9397-08002B2CF9AE}" pid="5" name="MSIP_Label_dd59f345-fd0b-4b4e-aba2-7c7a20c52995_Name">
    <vt:lpwstr>General</vt:lpwstr>
  </property>
  <property fmtid="{D5CDD505-2E9C-101B-9397-08002B2CF9AE}" pid="6" name="MSIP_Label_dd59f345-fd0b-4b4e-aba2-7c7a20c52995_SiteId">
    <vt:lpwstr>5069cde4-642a-45c0-8094-d0c2dec10be3</vt:lpwstr>
  </property>
  <property fmtid="{D5CDD505-2E9C-101B-9397-08002B2CF9AE}" pid="7" name="MSIP_Label_dd59f345-fd0b-4b4e-aba2-7c7a20c52995_ActionId">
    <vt:lpwstr>e907c2bb-0487-4ddd-9785-522ecbb3d774</vt:lpwstr>
  </property>
  <property fmtid="{D5CDD505-2E9C-101B-9397-08002B2CF9AE}" pid="8" name="MSIP_Label_dd59f345-fd0b-4b4e-aba2-7c7a20c52995_ContentBits">
    <vt:lpwstr>0</vt:lpwstr>
  </property>
</Properties>
</file>