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33"/>
    <a:srgbClr val="21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5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0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8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4195-0C04-4F59-8314-F342ADF932F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8D03-37C6-47ED-96DB-123533A5BE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8F4BF-7695-4B02-0750-7736BC58F8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068366" y="1"/>
            <a:ext cx="1033463" cy="13849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07068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00E8C2-8DDF-7EDF-595C-C0AD34CF3C7F}"/>
              </a:ext>
            </a:extLst>
          </p:cNvPr>
          <p:cNvGrpSpPr/>
          <p:nvPr/>
        </p:nvGrpSpPr>
        <p:grpSpPr>
          <a:xfrm>
            <a:off x="28833" y="385346"/>
            <a:ext cx="9086335" cy="6186309"/>
            <a:chOff x="28833" y="417647"/>
            <a:chExt cx="9086335" cy="61863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AA1F8F-EC1A-2BBB-522D-3127140A9570}"/>
                </a:ext>
              </a:extLst>
            </p:cNvPr>
            <p:cNvSpPr txBox="1"/>
            <p:nvPr/>
          </p:nvSpPr>
          <p:spPr>
            <a:xfrm>
              <a:off x="28833" y="417647"/>
              <a:ext cx="908633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A40033"/>
                  </a:solidFill>
                  <a:latin typeface="Aptos" panose="020B0004020202020204" pitchFamily="34" charset="0"/>
                </a:rPr>
                <a:t>The next Slides will show all the required pictures to be able to submit a </a:t>
              </a:r>
            </a:p>
            <a:p>
              <a:pPr algn="ctr"/>
              <a:r>
                <a:rPr lang="en-US" sz="3600" b="1" dirty="0">
                  <a:solidFill>
                    <a:srgbClr val="A40033"/>
                  </a:solidFill>
                  <a:latin typeface="Aptos" panose="020B0004020202020204" pitchFamily="34" charset="0"/>
                </a:rPr>
                <a:t>“No Cell Service Checklist” for No Cool.</a:t>
              </a:r>
            </a:p>
            <a:p>
              <a:pPr algn="ctr"/>
              <a:endParaRPr lang="en-US" sz="800" b="1" u="sng" dirty="0">
                <a:solidFill>
                  <a:srgbClr val="A40033"/>
                </a:solidFill>
                <a:latin typeface="Aptos" panose="020B0004020202020204" pitchFamily="34" charset="0"/>
              </a:endParaRPr>
            </a:p>
            <a:p>
              <a:pPr algn="ctr"/>
              <a:r>
                <a:rPr lang="en-US" sz="2000" b="1" i="1" u="sng" dirty="0">
                  <a:latin typeface="Aptos" panose="020B0004020202020204" pitchFamily="34" charset="0"/>
                </a:rPr>
                <a:t>Note: </a:t>
              </a:r>
              <a:r>
                <a:rPr lang="en-US" sz="2000" b="1" i="1" dirty="0">
                  <a:latin typeface="Aptos" panose="020B0004020202020204" pitchFamily="34" charset="0"/>
                </a:rPr>
                <a:t>These are the same pictures required by the normal checklist except for the screenshot showing cell service level…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D4973F-2219-E57F-F1AB-631351323ADF}"/>
                </a:ext>
              </a:extLst>
            </p:cNvPr>
            <p:cNvSpPr txBox="1"/>
            <p:nvPr/>
          </p:nvSpPr>
          <p:spPr>
            <a:xfrm>
              <a:off x="704903" y="2910637"/>
              <a:ext cx="773419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Screenshot showing Cell Service Level/Date/Time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Initial Error Code Check Picture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Initial Machine Room Picture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Diagnosis Jig Result or Pressure Readings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Flushing Setup 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Parts Replaced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Micron Levels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Final Error Code Check</a:t>
              </a:r>
            </a:p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Aptos" panose="020B0004020202020204" pitchFamily="34" charset="0"/>
                </a:rPr>
                <a:t>If Technicians reclaim is over 10%, Will also be required to show…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highlight>
                    <a:srgbClr val="FFFF00"/>
                  </a:highlight>
                  <a:latin typeface="Aptos" panose="020B0004020202020204" pitchFamily="34" charset="0"/>
                </a:rPr>
                <a:t>Drier Contents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highlight>
                    <a:srgbClr val="FFFF00"/>
                  </a:highlight>
                  <a:latin typeface="Aptos" panose="020B0004020202020204" pitchFamily="34" charset="0"/>
                </a:rPr>
                <a:t>Contamination Check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highlight>
                    <a:srgbClr val="FFFF00"/>
                  </a:highlight>
                  <a:latin typeface="Aptos" panose="020B0004020202020204" pitchFamily="34" charset="0"/>
                </a:rPr>
                <a:t>150PSI Nitrogen Check</a:t>
              </a:r>
            </a:p>
            <a:p>
              <a:pPr marL="285750" indent="-285750">
                <a:buFontTx/>
                <a:buChar char="-"/>
              </a:pPr>
              <a:r>
                <a:rPr lang="en-US" b="1" dirty="0">
                  <a:solidFill>
                    <a:srgbClr val="00B050"/>
                  </a:solidFill>
                  <a:highlight>
                    <a:srgbClr val="FFFF00"/>
                  </a:highlight>
                  <a:latin typeface="Aptos" panose="020B0004020202020204" pitchFamily="34" charset="0"/>
                </a:rPr>
                <a:t>Bubble Checks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82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36AB7D3-BEB6-470C-4335-3F646C79D535}"/>
              </a:ext>
            </a:extLst>
          </p:cNvPr>
          <p:cNvGrpSpPr/>
          <p:nvPr/>
        </p:nvGrpSpPr>
        <p:grpSpPr>
          <a:xfrm>
            <a:off x="3310252" y="230824"/>
            <a:ext cx="2386080" cy="6500386"/>
            <a:chOff x="2074710" y="255372"/>
            <a:chExt cx="2386080" cy="65003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7A4B20-A7AC-99F5-B00B-F8B8632721C8}"/>
                </a:ext>
              </a:extLst>
            </p:cNvPr>
            <p:cNvGrpSpPr/>
            <p:nvPr/>
          </p:nvGrpSpPr>
          <p:grpSpPr>
            <a:xfrm>
              <a:off x="2074710" y="255372"/>
              <a:ext cx="2386080" cy="6500386"/>
              <a:chOff x="184126" y="107091"/>
              <a:chExt cx="3075164" cy="790008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4C36443B-1AD1-364C-10F5-5E30DB41E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89" b="22403"/>
              <a:stretch/>
            </p:blipFill>
            <p:spPr>
              <a:xfrm>
                <a:off x="184127" y="107091"/>
                <a:ext cx="3075163" cy="4691449"/>
              </a:xfrm>
              <a:prstGeom prst="rect">
                <a:avLst/>
              </a:prstGeom>
            </p:spPr>
          </p:pic>
          <p:pic>
            <p:nvPicPr>
              <p:cNvPr id="7" name="Picture 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2F79E4B1-7D4A-8A10-2C6E-E1F4AB4BE4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65" b="5466"/>
              <a:stretch/>
            </p:blipFill>
            <p:spPr>
              <a:xfrm>
                <a:off x="184126" y="4662616"/>
                <a:ext cx="3075163" cy="3344562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CF42C3-8941-4865-687A-983794D10917}"/>
                </a:ext>
              </a:extLst>
            </p:cNvPr>
            <p:cNvSpPr/>
            <p:nvPr/>
          </p:nvSpPr>
          <p:spPr>
            <a:xfrm>
              <a:off x="2265405" y="2100649"/>
              <a:ext cx="448963" cy="127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B17DF6-824E-FC1C-092A-EB2E7134E7A1}"/>
                </a:ext>
              </a:extLst>
            </p:cNvPr>
            <p:cNvSpPr/>
            <p:nvPr/>
          </p:nvSpPr>
          <p:spPr>
            <a:xfrm>
              <a:off x="2265405" y="2566087"/>
              <a:ext cx="568411" cy="127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229126-134B-DD42-A199-BD9C174A9459}"/>
                </a:ext>
              </a:extLst>
            </p:cNvPr>
            <p:cNvSpPr/>
            <p:nvPr/>
          </p:nvSpPr>
          <p:spPr>
            <a:xfrm>
              <a:off x="2265405" y="3006811"/>
              <a:ext cx="766119" cy="127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DDF1D5-D6E6-ACC7-BAEE-819139C440E8}"/>
              </a:ext>
            </a:extLst>
          </p:cNvPr>
          <p:cNvGrpSpPr/>
          <p:nvPr/>
        </p:nvGrpSpPr>
        <p:grpSpPr>
          <a:xfrm>
            <a:off x="6080616" y="230824"/>
            <a:ext cx="2898270" cy="6500386"/>
            <a:chOff x="4517229" y="193589"/>
            <a:chExt cx="3075163" cy="68971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 descr="Screens screenshot of a cell phone&#10;&#10;Description automatically generated">
              <a:extLst>
                <a:ext uri="{FF2B5EF4-FFF2-40B4-BE49-F238E27FC236}">
                  <a16:creationId xmlns:a16="http://schemas.microsoft.com/office/drawing/2014/main" id="{AB8F16FA-117F-A842-4575-B5A67FD47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2" b="6847"/>
            <a:stretch/>
          </p:blipFill>
          <p:spPr>
            <a:xfrm>
              <a:off x="4517229" y="193589"/>
              <a:ext cx="3075163" cy="6190735"/>
            </a:xfrm>
            <a:prstGeom prst="rect">
              <a:avLst/>
            </a:prstGeom>
          </p:spPr>
        </p:pic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4CE7707-1B80-63E1-3B00-C652CA3C3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82" b="5285"/>
            <a:stretch/>
          </p:blipFill>
          <p:spPr>
            <a:xfrm>
              <a:off x="4517229" y="6238102"/>
              <a:ext cx="3075163" cy="852617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0B4BCB-854B-950B-8142-91CF5FE78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14" y="867085"/>
            <a:ext cx="856021" cy="1184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490DA0-FFBC-0AFC-9C6E-6E95386A40FE}"/>
              </a:ext>
            </a:extLst>
          </p:cNvPr>
          <p:cNvSpPr txBox="1"/>
          <p:nvPr/>
        </p:nvSpPr>
        <p:spPr>
          <a:xfrm>
            <a:off x="57665" y="49427"/>
            <a:ext cx="300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40033"/>
                </a:solidFill>
                <a:latin typeface="Aptos" panose="020B0004020202020204" pitchFamily="34" charset="0"/>
              </a:rPr>
              <a:t>“</a:t>
            </a:r>
            <a:r>
              <a:rPr lang="en-US" sz="1400" b="1" u="sng" dirty="0">
                <a:solidFill>
                  <a:srgbClr val="A40033"/>
                </a:solidFill>
                <a:latin typeface="Aptos" panose="020B0004020202020204" pitchFamily="34" charset="0"/>
              </a:rPr>
              <a:t>No Network Coverage</a:t>
            </a:r>
            <a:r>
              <a:rPr lang="en-US" sz="1400" b="1" dirty="0">
                <a:solidFill>
                  <a:srgbClr val="A40033"/>
                </a:solidFill>
                <a:latin typeface="Aptos" panose="020B0004020202020204" pitchFamily="34" charset="0"/>
              </a:rPr>
              <a:t>” option has been added to the Checklist Login Screen for No Cool / No ice Cases.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F8EDE1-8581-BCCC-75AD-6CE1AC186E5A}"/>
              </a:ext>
            </a:extLst>
          </p:cNvPr>
          <p:cNvSpPr txBox="1"/>
          <p:nvPr/>
        </p:nvSpPr>
        <p:spPr>
          <a:xfrm>
            <a:off x="42791" y="2130242"/>
            <a:ext cx="28461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This option is only to be used in the case the technician does not have enough cell service for the checklist to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Technician will be required to take a screenshot showing the Cell Service level at the customers home and will need to be time/date stamped like the example shown 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Technician will still need to gather all the required pictures that would be submitted to the normal checklist and will be able to </a:t>
            </a:r>
            <a:r>
              <a:rPr lang="en-US" sz="1400" b="1" dirty="0">
                <a:solidFill>
                  <a:srgbClr val="00B050"/>
                </a:solidFill>
              </a:rPr>
              <a:t>UPLOAD</a:t>
            </a:r>
            <a:r>
              <a:rPr lang="en-US" sz="1400" b="1" dirty="0"/>
              <a:t> all the pictures later when they have cell service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Failure to provide all required pictures will result in a “Bad” checklist review.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12E76F-985E-3A56-FF7C-CC8746298B05}"/>
              </a:ext>
            </a:extLst>
          </p:cNvPr>
          <p:cNvGrpSpPr/>
          <p:nvPr/>
        </p:nvGrpSpPr>
        <p:grpSpPr>
          <a:xfrm>
            <a:off x="4316495" y="3979222"/>
            <a:ext cx="1643447" cy="2240512"/>
            <a:chOff x="3991234" y="4003770"/>
            <a:chExt cx="1643447" cy="224051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51D4F2A-93A2-3612-FFFD-11AF1B49A58F}"/>
                </a:ext>
              </a:extLst>
            </p:cNvPr>
            <p:cNvSpPr/>
            <p:nvPr/>
          </p:nvSpPr>
          <p:spPr>
            <a:xfrm>
              <a:off x="3991234" y="5564660"/>
              <a:ext cx="498390" cy="679622"/>
            </a:xfrm>
            <a:prstGeom prst="roundRect">
              <a:avLst/>
            </a:prstGeom>
            <a:noFill/>
            <a:ln w="47625">
              <a:solidFill>
                <a:srgbClr val="21F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7C78D55-33ED-4BB2-A2F4-DF31C0BC9455}"/>
                </a:ext>
              </a:extLst>
            </p:cNvPr>
            <p:cNvCxnSpPr>
              <a:stCxn id="22" idx="3"/>
            </p:cNvCxnSpPr>
            <p:nvPr/>
          </p:nvCxnSpPr>
          <p:spPr>
            <a:xfrm flipV="1">
              <a:off x="4489624" y="4003770"/>
              <a:ext cx="1145057" cy="1900701"/>
            </a:xfrm>
            <a:prstGeom prst="straightConnector1">
              <a:avLst/>
            </a:prstGeom>
            <a:ln w="47625">
              <a:solidFill>
                <a:srgbClr val="21F7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9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3B60B-2C89-1C6E-079B-475234DA2607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DA159-444C-36F9-D5E8-F0FF4CC6BF16}"/>
              </a:ext>
            </a:extLst>
          </p:cNvPr>
          <p:cNvCxnSpPr>
            <a:cxnSpLocks/>
          </p:cNvCxnSpPr>
          <p:nvPr/>
        </p:nvCxnSpPr>
        <p:spPr>
          <a:xfrm>
            <a:off x="0" y="417845"/>
            <a:ext cx="91440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CB42A-F015-F3AA-3242-7294BF797832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C560E-F711-97C5-2DEE-88F8B3EC6099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D611AD-A2ED-6D2E-A36C-A6FE2641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" y="38735"/>
            <a:ext cx="744048" cy="35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9D433-9D88-1059-C61E-B260060879B3}"/>
              </a:ext>
            </a:extLst>
          </p:cNvPr>
          <p:cNvSpPr txBox="1"/>
          <p:nvPr/>
        </p:nvSpPr>
        <p:spPr>
          <a:xfrm>
            <a:off x="5836257" y="42334"/>
            <a:ext cx="3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Display" panose="020B0004020202020204" pitchFamily="34" charset="0"/>
              </a:rPr>
              <a:t>No Cell Service Option – No Cool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9A48-672A-86AE-279E-A7D4BE429151}"/>
              </a:ext>
            </a:extLst>
          </p:cNvPr>
          <p:cNvSpPr/>
          <p:nvPr/>
        </p:nvSpPr>
        <p:spPr>
          <a:xfrm>
            <a:off x="3859960" y="0"/>
            <a:ext cx="1621646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9DC2B8D-A248-01A9-1392-5545BE0C8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" b="11223"/>
          <a:stretch/>
        </p:blipFill>
        <p:spPr>
          <a:xfrm>
            <a:off x="2735891" y="848539"/>
            <a:ext cx="2943377" cy="55170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Screenshot of a screenshot of a computer screen&#10;&#10;Description automatically generated">
            <a:extLst>
              <a:ext uri="{FF2B5EF4-FFF2-40B4-BE49-F238E27FC236}">
                <a16:creationId xmlns:a16="http://schemas.microsoft.com/office/drawing/2014/main" id="{AEE376DA-BFA3-EA5A-373E-CB899258D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b="62326"/>
          <a:stretch/>
        </p:blipFill>
        <p:spPr>
          <a:xfrm>
            <a:off x="6013002" y="2523815"/>
            <a:ext cx="2943377" cy="2166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4AF35B-6C19-3CA8-1570-84156205D405}"/>
              </a:ext>
            </a:extLst>
          </p:cNvPr>
          <p:cNvSpPr txBox="1"/>
          <p:nvPr/>
        </p:nvSpPr>
        <p:spPr>
          <a:xfrm>
            <a:off x="98191" y="2356574"/>
            <a:ext cx="250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A40033"/>
                </a:solidFill>
              </a:rPr>
              <a:t>Required Picture #1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Technician will need to upload a picture showing they performed the Error Code Check on the customers unit.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818C5-AC85-0916-2F41-22695DB9D736}"/>
              </a:ext>
            </a:extLst>
          </p:cNvPr>
          <p:cNvSpPr txBox="1"/>
          <p:nvPr/>
        </p:nvSpPr>
        <p:spPr>
          <a:xfrm>
            <a:off x="6232760" y="698585"/>
            <a:ext cx="250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A40033"/>
                </a:solidFill>
              </a:rPr>
              <a:t>Required Picture #2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Technician will need to upload a picture showing the whole machine room before they begin the repair.</a:t>
            </a:r>
          </a:p>
        </p:txBody>
      </p:sp>
    </p:spTree>
    <p:extLst>
      <p:ext uri="{BB962C8B-B14F-4D97-AF65-F5344CB8AC3E}">
        <p14:creationId xmlns:p14="http://schemas.microsoft.com/office/powerpoint/2010/main" val="126679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3B60B-2C89-1C6E-079B-475234DA2607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DA159-444C-36F9-D5E8-F0FF4CC6BF16}"/>
              </a:ext>
            </a:extLst>
          </p:cNvPr>
          <p:cNvCxnSpPr>
            <a:cxnSpLocks/>
          </p:cNvCxnSpPr>
          <p:nvPr/>
        </p:nvCxnSpPr>
        <p:spPr>
          <a:xfrm>
            <a:off x="0" y="417845"/>
            <a:ext cx="91440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CB42A-F015-F3AA-3242-7294BF797832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C560E-F711-97C5-2DEE-88F8B3EC6099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D611AD-A2ED-6D2E-A36C-A6FE2641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" y="38735"/>
            <a:ext cx="744048" cy="35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9D433-9D88-1059-C61E-B260060879B3}"/>
              </a:ext>
            </a:extLst>
          </p:cNvPr>
          <p:cNvSpPr txBox="1"/>
          <p:nvPr/>
        </p:nvSpPr>
        <p:spPr>
          <a:xfrm>
            <a:off x="5836257" y="42334"/>
            <a:ext cx="3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Display" panose="020B0004020202020204" pitchFamily="34" charset="0"/>
              </a:rPr>
              <a:t>No Cell Service Option – No Cool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9A48-672A-86AE-279E-A7D4BE429151}"/>
              </a:ext>
            </a:extLst>
          </p:cNvPr>
          <p:cNvSpPr/>
          <p:nvPr/>
        </p:nvSpPr>
        <p:spPr>
          <a:xfrm>
            <a:off x="3859960" y="0"/>
            <a:ext cx="1621646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AF35B-6C19-3CA8-1570-84156205D405}"/>
              </a:ext>
            </a:extLst>
          </p:cNvPr>
          <p:cNvSpPr txBox="1"/>
          <p:nvPr/>
        </p:nvSpPr>
        <p:spPr>
          <a:xfrm>
            <a:off x="694074" y="810857"/>
            <a:ext cx="375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1) If tech used the Diagnosis Jig, Select “Yes” and Upload 1 picture that clearly shows the diagnosis result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9CB366-C24F-2A03-5B93-298EC83429A8}"/>
              </a:ext>
            </a:extLst>
          </p:cNvPr>
          <p:cNvGrpSpPr/>
          <p:nvPr/>
        </p:nvGrpSpPr>
        <p:grpSpPr>
          <a:xfrm>
            <a:off x="864295" y="1799773"/>
            <a:ext cx="7415410" cy="4862857"/>
            <a:chOff x="1001337" y="1799773"/>
            <a:chExt cx="7415410" cy="4862857"/>
          </a:xfrm>
        </p:grpSpPr>
        <p:pic>
          <p:nvPicPr>
            <p:cNvPr id="3" name="Picture 2" descr="Screenshot of a screenshot of a medical check&#10;&#10;Description automatically generated">
              <a:extLst>
                <a:ext uri="{FF2B5EF4-FFF2-40B4-BE49-F238E27FC236}">
                  <a16:creationId xmlns:a16="http://schemas.microsoft.com/office/drawing/2014/main" id="{1A1FB485-4AB9-986B-4A41-8E5C34745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36" b="8904"/>
            <a:stretch/>
          </p:blipFill>
          <p:spPr>
            <a:xfrm>
              <a:off x="1001337" y="1799773"/>
              <a:ext cx="3410613" cy="40896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6C857569-B4AA-9C3C-C8A6-9E1D3E74B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1" b="16868"/>
            <a:stretch/>
          </p:blipFill>
          <p:spPr>
            <a:xfrm>
              <a:off x="5006134" y="1799773"/>
              <a:ext cx="3410613" cy="48628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4FEE88-91EE-BF74-E3E2-AA51E0CFAAAB}"/>
              </a:ext>
            </a:extLst>
          </p:cNvPr>
          <p:cNvSpPr txBox="1"/>
          <p:nvPr/>
        </p:nvSpPr>
        <p:spPr>
          <a:xfrm>
            <a:off x="4698875" y="810857"/>
            <a:ext cx="375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If tech did not use the Diagnosis Jig, will need to upload </a:t>
            </a:r>
            <a:r>
              <a:rPr lang="en-US" b="1" dirty="0"/>
              <a:t>Run Pressure Pic </a:t>
            </a:r>
            <a:r>
              <a:rPr lang="en-US" dirty="0"/>
              <a:t>and </a:t>
            </a:r>
            <a:r>
              <a:rPr lang="en-US" b="1" dirty="0"/>
              <a:t>Equalization Pressure Pic.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53F595-2FFD-C144-D687-C1193ED4AEBD}"/>
              </a:ext>
            </a:extLst>
          </p:cNvPr>
          <p:cNvSpPr txBox="1"/>
          <p:nvPr/>
        </p:nvSpPr>
        <p:spPr>
          <a:xfrm>
            <a:off x="2696474" y="517454"/>
            <a:ext cx="375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A40033"/>
                </a:solidFill>
              </a:rPr>
              <a:t>Required Picture(s) #3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731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3B60B-2C89-1C6E-079B-475234DA2607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DA159-444C-36F9-D5E8-F0FF4CC6BF16}"/>
              </a:ext>
            </a:extLst>
          </p:cNvPr>
          <p:cNvCxnSpPr>
            <a:cxnSpLocks/>
          </p:cNvCxnSpPr>
          <p:nvPr/>
        </p:nvCxnSpPr>
        <p:spPr>
          <a:xfrm>
            <a:off x="0" y="417845"/>
            <a:ext cx="91440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CB42A-F015-F3AA-3242-7294BF797832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C560E-F711-97C5-2DEE-88F8B3EC6099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D611AD-A2ED-6D2E-A36C-A6FE2641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" y="38735"/>
            <a:ext cx="744048" cy="35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9D433-9D88-1059-C61E-B260060879B3}"/>
              </a:ext>
            </a:extLst>
          </p:cNvPr>
          <p:cNvSpPr txBox="1"/>
          <p:nvPr/>
        </p:nvSpPr>
        <p:spPr>
          <a:xfrm>
            <a:off x="5836257" y="42334"/>
            <a:ext cx="3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Display" panose="020B0004020202020204" pitchFamily="34" charset="0"/>
              </a:rPr>
              <a:t>No Cell Service Option – No Cool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9A48-672A-86AE-279E-A7D4BE429151}"/>
              </a:ext>
            </a:extLst>
          </p:cNvPr>
          <p:cNvSpPr/>
          <p:nvPr/>
        </p:nvSpPr>
        <p:spPr>
          <a:xfrm>
            <a:off x="3859960" y="0"/>
            <a:ext cx="1621646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104E4-3470-E020-B01A-2B0856CFDDF3}"/>
              </a:ext>
            </a:extLst>
          </p:cNvPr>
          <p:cNvSpPr txBox="1"/>
          <p:nvPr/>
        </p:nvSpPr>
        <p:spPr>
          <a:xfrm>
            <a:off x="92054" y="2307478"/>
            <a:ext cx="250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 technician flushed the sealed system, please provide picture of the flushing setup.</a:t>
            </a:r>
          </a:p>
        </p:txBody>
      </p:sp>
      <p:pic>
        <p:nvPicPr>
          <p:cNvPr id="11" name="Picture 10" descr="Screenshot of a screenshot of a computer screen&#10;&#10;Description automatically generated">
            <a:extLst>
              <a:ext uri="{FF2B5EF4-FFF2-40B4-BE49-F238E27FC236}">
                <a16:creationId xmlns:a16="http://schemas.microsoft.com/office/drawing/2014/main" id="{A3619B25-085B-F149-7F3E-60EC40048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7" b="12394"/>
          <a:stretch/>
        </p:blipFill>
        <p:spPr>
          <a:xfrm>
            <a:off x="2740286" y="1521953"/>
            <a:ext cx="4522595" cy="3516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5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3B60B-2C89-1C6E-079B-475234DA2607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DA159-444C-36F9-D5E8-F0FF4CC6BF16}"/>
              </a:ext>
            </a:extLst>
          </p:cNvPr>
          <p:cNvCxnSpPr>
            <a:cxnSpLocks/>
          </p:cNvCxnSpPr>
          <p:nvPr/>
        </p:nvCxnSpPr>
        <p:spPr>
          <a:xfrm>
            <a:off x="0" y="417845"/>
            <a:ext cx="91440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CB42A-F015-F3AA-3242-7294BF797832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C560E-F711-97C5-2DEE-88F8B3EC6099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D611AD-A2ED-6D2E-A36C-A6FE2641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" y="38735"/>
            <a:ext cx="744048" cy="35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9D433-9D88-1059-C61E-B260060879B3}"/>
              </a:ext>
            </a:extLst>
          </p:cNvPr>
          <p:cNvSpPr txBox="1"/>
          <p:nvPr/>
        </p:nvSpPr>
        <p:spPr>
          <a:xfrm>
            <a:off x="5836257" y="42334"/>
            <a:ext cx="3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Display" panose="020B0004020202020204" pitchFamily="34" charset="0"/>
              </a:rPr>
              <a:t>No Cell Service Option – No Cool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9A48-672A-86AE-279E-A7D4BE429151}"/>
              </a:ext>
            </a:extLst>
          </p:cNvPr>
          <p:cNvSpPr/>
          <p:nvPr/>
        </p:nvSpPr>
        <p:spPr>
          <a:xfrm>
            <a:off x="3859960" y="0"/>
            <a:ext cx="1621646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AF35B-6C19-3CA8-1570-84156205D405}"/>
              </a:ext>
            </a:extLst>
          </p:cNvPr>
          <p:cNvSpPr txBox="1"/>
          <p:nvPr/>
        </p:nvSpPr>
        <p:spPr>
          <a:xfrm>
            <a:off x="694074" y="810857"/>
            <a:ext cx="375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1) If evaporator was replaced… Provide picture of the Evaporator that was installed and the Machine Room.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FEE88-91EE-BF74-E3E2-AA51E0CFAAAB}"/>
              </a:ext>
            </a:extLst>
          </p:cNvPr>
          <p:cNvSpPr txBox="1"/>
          <p:nvPr/>
        </p:nvSpPr>
        <p:spPr>
          <a:xfrm>
            <a:off x="4698875" y="810857"/>
            <a:ext cx="375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If evaporator was not replaced…</a:t>
            </a:r>
          </a:p>
          <a:p>
            <a:pPr algn="ctr"/>
            <a:r>
              <a:rPr lang="en-US" dirty="0"/>
              <a:t>Provide a picture of the Machine Room.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53F595-2FFD-C144-D687-C1193ED4AEBD}"/>
              </a:ext>
            </a:extLst>
          </p:cNvPr>
          <p:cNvSpPr txBox="1"/>
          <p:nvPr/>
        </p:nvSpPr>
        <p:spPr>
          <a:xfrm>
            <a:off x="2696474" y="517454"/>
            <a:ext cx="375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A40033"/>
                </a:solidFill>
              </a:rPr>
              <a:t>Required Picture(s) #4</a:t>
            </a:r>
            <a:r>
              <a:rPr lang="en-US" dirty="0"/>
              <a:t>:</a:t>
            </a:r>
          </a:p>
        </p:txBody>
      </p:sp>
      <p:pic>
        <p:nvPicPr>
          <p:cNvPr id="11" name="Picture 10" descr="A close-up of a machine&#10;&#10;Description automatically generated">
            <a:extLst>
              <a:ext uri="{FF2B5EF4-FFF2-40B4-BE49-F238E27FC236}">
                <a16:creationId xmlns:a16="http://schemas.microsoft.com/office/drawing/2014/main" id="{AECF4E55-8A13-CC45-A770-EA5D9ECAE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b="12572"/>
          <a:stretch/>
        </p:blipFill>
        <p:spPr>
          <a:xfrm>
            <a:off x="1367973" y="1777145"/>
            <a:ext cx="2657001" cy="4893432"/>
          </a:xfrm>
          <a:prstGeom prst="rect">
            <a:avLst/>
          </a:prstGeom>
        </p:spPr>
      </p:pic>
      <p:pic>
        <p:nvPicPr>
          <p:cNvPr id="19" name="Picture 18" descr="A close-up of a machine&#10;&#10;Description automatically generated">
            <a:extLst>
              <a:ext uri="{FF2B5EF4-FFF2-40B4-BE49-F238E27FC236}">
                <a16:creationId xmlns:a16="http://schemas.microsoft.com/office/drawing/2014/main" id="{403C5368-3D3E-3CEC-77CC-3B0212E94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b="12572"/>
          <a:stretch/>
        </p:blipFill>
        <p:spPr>
          <a:xfrm>
            <a:off x="1214375" y="1777145"/>
            <a:ext cx="2710450" cy="4991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screenshot of a device&#10;&#10;Description automatically generated">
            <a:extLst>
              <a:ext uri="{FF2B5EF4-FFF2-40B4-BE49-F238E27FC236}">
                <a16:creationId xmlns:a16="http://schemas.microsoft.com/office/drawing/2014/main" id="{153B8949-CE05-C0AB-EBCB-665E464CC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b="47651"/>
          <a:stretch/>
        </p:blipFill>
        <p:spPr>
          <a:xfrm>
            <a:off x="5031351" y="1734187"/>
            <a:ext cx="3086100" cy="3278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65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3B60B-2C89-1C6E-079B-475234DA2607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DA159-444C-36F9-D5E8-F0FF4CC6BF16}"/>
              </a:ext>
            </a:extLst>
          </p:cNvPr>
          <p:cNvCxnSpPr>
            <a:cxnSpLocks/>
          </p:cNvCxnSpPr>
          <p:nvPr/>
        </p:nvCxnSpPr>
        <p:spPr>
          <a:xfrm>
            <a:off x="0" y="417845"/>
            <a:ext cx="91440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CB42A-F015-F3AA-3242-7294BF797832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C560E-F711-97C5-2DEE-88F8B3EC6099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D611AD-A2ED-6D2E-A36C-A6FE2641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" y="38735"/>
            <a:ext cx="744048" cy="35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9D433-9D88-1059-C61E-B260060879B3}"/>
              </a:ext>
            </a:extLst>
          </p:cNvPr>
          <p:cNvSpPr txBox="1"/>
          <p:nvPr/>
        </p:nvSpPr>
        <p:spPr>
          <a:xfrm>
            <a:off x="5836257" y="42334"/>
            <a:ext cx="3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Display" panose="020B0004020202020204" pitchFamily="34" charset="0"/>
              </a:rPr>
              <a:t>No Cell Service Option – No Cool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9A48-672A-86AE-279E-A7D4BE429151}"/>
              </a:ext>
            </a:extLst>
          </p:cNvPr>
          <p:cNvSpPr/>
          <p:nvPr/>
        </p:nvSpPr>
        <p:spPr>
          <a:xfrm>
            <a:off x="3859960" y="0"/>
            <a:ext cx="1621646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AF35B-6C19-3CA8-1570-84156205D405}"/>
              </a:ext>
            </a:extLst>
          </p:cNvPr>
          <p:cNvSpPr txBox="1"/>
          <p:nvPr/>
        </p:nvSpPr>
        <p:spPr>
          <a:xfrm>
            <a:off x="694074" y="896775"/>
            <a:ext cx="375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1) </a:t>
            </a:r>
            <a:r>
              <a:rPr lang="en-US" b="1" dirty="0">
                <a:solidFill>
                  <a:srgbClr val="00B050"/>
                </a:solidFill>
              </a:rPr>
              <a:t>DMST Will answer “Yes”. </a:t>
            </a:r>
            <a:r>
              <a:rPr lang="en-US" dirty="0"/>
              <a:t>Then provide a picture where they achieved 500 Microns or Less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FEE88-91EE-BF74-E3E2-AA51E0CFAAAB}"/>
              </a:ext>
            </a:extLst>
          </p:cNvPr>
          <p:cNvSpPr txBox="1"/>
          <p:nvPr/>
        </p:nvSpPr>
        <p:spPr>
          <a:xfrm>
            <a:off x="4698875" y="896775"/>
            <a:ext cx="375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Then provide a picture of the Micron Level after the pump ran an additional 10 minutes.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53F595-2FFD-C144-D687-C1193ED4AEBD}"/>
              </a:ext>
            </a:extLst>
          </p:cNvPr>
          <p:cNvSpPr txBox="1"/>
          <p:nvPr/>
        </p:nvSpPr>
        <p:spPr>
          <a:xfrm>
            <a:off x="2696474" y="517454"/>
            <a:ext cx="375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A40033"/>
                </a:solidFill>
              </a:rPr>
              <a:t>Required Pictures #5</a:t>
            </a:r>
            <a:r>
              <a:rPr lang="en-US" dirty="0"/>
              <a:t>:</a:t>
            </a:r>
          </a:p>
        </p:txBody>
      </p:sp>
      <p:pic>
        <p:nvPicPr>
          <p:cNvPr id="3" name="Picture 2" descr="A close-up of a device&#10;&#10;Description automatically generated">
            <a:extLst>
              <a:ext uri="{FF2B5EF4-FFF2-40B4-BE49-F238E27FC236}">
                <a16:creationId xmlns:a16="http://schemas.microsoft.com/office/drawing/2014/main" id="{8F5E6001-5829-DBAA-EC46-B342020E9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 b="41890"/>
          <a:stretch/>
        </p:blipFill>
        <p:spPr>
          <a:xfrm>
            <a:off x="810133" y="1837543"/>
            <a:ext cx="3518933" cy="420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close-up of a device&#10;&#10;Description automatically generated">
            <a:extLst>
              <a:ext uri="{FF2B5EF4-FFF2-40B4-BE49-F238E27FC236}">
                <a16:creationId xmlns:a16="http://schemas.microsoft.com/office/drawing/2014/main" id="{9C431BFE-391C-66E9-C776-AA50293D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2" b="4762"/>
          <a:stretch/>
        </p:blipFill>
        <p:spPr>
          <a:xfrm>
            <a:off x="4769066" y="1837543"/>
            <a:ext cx="3610669" cy="3034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71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3B60B-2C89-1C6E-079B-475234DA2607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DA159-444C-36F9-D5E8-F0FF4CC6BF16}"/>
              </a:ext>
            </a:extLst>
          </p:cNvPr>
          <p:cNvCxnSpPr>
            <a:cxnSpLocks/>
          </p:cNvCxnSpPr>
          <p:nvPr/>
        </p:nvCxnSpPr>
        <p:spPr>
          <a:xfrm>
            <a:off x="0" y="417845"/>
            <a:ext cx="91440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0CB42A-F015-F3AA-3242-7294BF797832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C560E-F711-97C5-2DEE-88F8B3EC6099}"/>
              </a:ext>
            </a:extLst>
          </p:cNvPr>
          <p:cNvCxnSpPr/>
          <p:nvPr/>
        </p:nvCxnSpPr>
        <p:spPr>
          <a:xfrm>
            <a:off x="0" y="417845"/>
            <a:ext cx="7315200" cy="0"/>
          </a:xfrm>
          <a:prstGeom prst="line">
            <a:avLst/>
          </a:prstGeom>
          <a:ln w="28575" cmpd="thinThick">
            <a:solidFill>
              <a:srgbClr val="C0043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D611AD-A2ED-6D2E-A36C-A6FE2641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" y="38735"/>
            <a:ext cx="744048" cy="359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9D433-9D88-1059-C61E-B260060879B3}"/>
              </a:ext>
            </a:extLst>
          </p:cNvPr>
          <p:cNvSpPr txBox="1"/>
          <p:nvPr/>
        </p:nvSpPr>
        <p:spPr>
          <a:xfrm>
            <a:off x="5836257" y="42334"/>
            <a:ext cx="329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Display" panose="020B0004020202020204" pitchFamily="34" charset="0"/>
              </a:rPr>
              <a:t>No Cell Service Option – No Cool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9A48-672A-86AE-279E-A7D4BE429151}"/>
              </a:ext>
            </a:extLst>
          </p:cNvPr>
          <p:cNvSpPr/>
          <p:nvPr/>
        </p:nvSpPr>
        <p:spPr>
          <a:xfrm>
            <a:off x="3859960" y="0"/>
            <a:ext cx="1621646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104E4-3470-E020-B01A-2B0856CFDDF3}"/>
              </a:ext>
            </a:extLst>
          </p:cNvPr>
          <p:cNvSpPr txBox="1"/>
          <p:nvPr/>
        </p:nvSpPr>
        <p:spPr>
          <a:xfrm>
            <a:off x="542459" y="2289067"/>
            <a:ext cx="2503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A40033"/>
                </a:solidFill>
              </a:rPr>
              <a:t>Required Picture #6:</a:t>
            </a:r>
            <a:r>
              <a:rPr lang="en-US" dirty="0">
                <a:solidFill>
                  <a:srgbClr val="A40033"/>
                </a:solidFill>
              </a:rPr>
              <a:t> </a:t>
            </a:r>
            <a:r>
              <a:rPr lang="en-US" dirty="0"/>
              <a:t>Provide a picture of the final Error Code Check.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Note: There is a comment section at the end where the technician can freely make notes and comments.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6F81F2EB-E76B-8E61-ABFA-6C4FF81A3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" b="4878"/>
          <a:stretch/>
        </p:blipFill>
        <p:spPr>
          <a:xfrm>
            <a:off x="3169168" y="576672"/>
            <a:ext cx="3010703" cy="61186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09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00E8C2-8DDF-7EDF-595C-C0AD34CF3C7F}"/>
              </a:ext>
            </a:extLst>
          </p:cNvPr>
          <p:cNvGrpSpPr/>
          <p:nvPr/>
        </p:nvGrpSpPr>
        <p:grpSpPr>
          <a:xfrm>
            <a:off x="28833" y="727221"/>
            <a:ext cx="9086335" cy="2818235"/>
            <a:chOff x="28833" y="417647"/>
            <a:chExt cx="9086335" cy="28182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AA1F8F-EC1A-2BBB-522D-3127140A9570}"/>
                </a:ext>
              </a:extLst>
            </p:cNvPr>
            <p:cNvSpPr txBox="1"/>
            <p:nvPr/>
          </p:nvSpPr>
          <p:spPr>
            <a:xfrm>
              <a:off x="28833" y="417647"/>
              <a:ext cx="90863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A40033"/>
                  </a:solidFill>
                  <a:latin typeface="Aptos" panose="020B0004020202020204" pitchFamily="34" charset="0"/>
                </a:rPr>
                <a:t>Techs can also use this option for No Ice cases as well. They will just need to upload all the pictures that are currently required by the checklist.  </a:t>
              </a:r>
              <a:endParaRPr lang="en-US" sz="2000" b="1" i="1" dirty="0">
                <a:latin typeface="Aptos" panose="020B00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D4973F-2219-E57F-F1AB-631351323ADF}"/>
                </a:ext>
              </a:extLst>
            </p:cNvPr>
            <p:cNvSpPr txBox="1"/>
            <p:nvPr/>
          </p:nvSpPr>
          <p:spPr>
            <a:xfrm>
              <a:off x="704903" y="2774217"/>
              <a:ext cx="7734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Tx/>
                <a:buChar char="-"/>
              </a:pPr>
              <a:endParaRPr lang="en-US" sz="2400" b="1" dirty="0">
                <a:solidFill>
                  <a:srgbClr val="00B05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A0FB45-BD20-9544-34C8-63C73B01784F}"/>
              </a:ext>
            </a:extLst>
          </p:cNvPr>
          <p:cNvSpPr txBox="1"/>
          <p:nvPr/>
        </p:nvSpPr>
        <p:spPr>
          <a:xfrm>
            <a:off x="704903" y="3220211"/>
            <a:ext cx="7734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</a:rPr>
              <a:t>Screenshot showing Cell Service Level/Date/Time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</a:rPr>
              <a:t>Initial Error Code Check Picture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</a:rPr>
              <a:t>Temperature Checks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</a:rPr>
              <a:t>Software Update Pics for Craft Icemaker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</a:rPr>
              <a:t>Damage to Icemaker</a:t>
            </a:r>
          </a:p>
        </p:txBody>
      </p:sp>
    </p:spTree>
    <p:extLst>
      <p:ext uri="{BB962C8B-B14F-4D97-AF65-F5344CB8AC3E}">
        <p14:creationId xmlns:p14="http://schemas.microsoft.com/office/powerpoint/2010/main" val="267903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568</Words>
  <Application>Microsoft Office PowerPoint</Application>
  <PresentationFormat>Letter Paper (8.5x11 in)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Campbell/LGEAI Technical Solutions</dc:creator>
  <cp:lastModifiedBy>Justin Campbell/LGEAI Technical Solutions</cp:lastModifiedBy>
  <cp:revision>11</cp:revision>
  <dcterms:created xsi:type="dcterms:W3CDTF">2025-07-21T20:15:41Z</dcterms:created>
  <dcterms:modified xsi:type="dcterms:W3CDTF">2025-08-08T15:13:10Z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c6ed9fc-fefc-4a0c-a6d6-10cf236c0d4f_Enabled">
    <vt:lpwstr>true</vt:lpwstr>
  </property>
  <property fmtid="{D5CDD505-2E9C-101B-9397-08002B2CF9AE}" pid="3" name="MSIP_Label_cc6ed9fc-fefc-4a0c-a6d6-10cf236c0d4f_SetDate">
    <vt:lpwstr>2025-07-21T20:15:41Z</vt:lpwstr>
  </property>
  <property fmtid="{D5CDD505-2E9C-101B-9397-08002B2CF9AE}" pid="4" name="MSIP_Label_cc6ed9fc-fefc-4a0c-a6d6-10cf236c0d4f_Method">
    <vt:lpwstr>Standard</vt:lpwstr>
  </property>
  <property fmtid="{D5CDD505-2E9C-101B-9397-08002B2CF9AE}" pid="5" name="MSIP_Label_cc6ed9fc-fefc-4a0c-a6d6-10cf236c0d4f_Name">
    <vt:lpwstr>Internal use only</vt:lpwstr>
  </property>
  <property fmtid="{D5CDD505-2E9C-101B-9397-08002B2CF9AE}" pid="6" name="MSIP_Label_cc6ed9fc-fefc-4a0c-a6d6-10cf236c0d4f_SiteId">
    <vt:lpwstr>5069cde4-642a-45c0-8094-d0c2dec10be3</vt:lpwstr>
  </property>
  <property fmtid="{D5CDD505-2E9C-101B-9397-08002B2CF9AE}" pid="7" name="MSIP_Label_cc6ed9fc-fefc-4a0c-a6d6-10cf236c0d4f_ActionId">
    <vt:lpwstr>8f922e5d-7985-4814-81d2-f8f9f6b1abb3</vt:lpwstr>
  </property>
  <property fmtid="{D5CDD505-2E9C-101B-9397-08002B2CF9AE}" pid="8" name="MSIP_Label_cc6ed9fc-fefc-4a0c-a6d6-10cf236c0d4f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LGE Internal Use Only</vt:lpwstr>
  </property>
</Properties>
</file>