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6"/>
  </p:notesMasterIdLst>
  <p:sldIdLst>
    <p:sldId id="271" r:id="rId2"/>
    <p:sldId id="257" r:id="rId3"/>
    <p:sldId id="272" r:id="rId4"/>
    <p:sldId id="273" r:id="rId5"/>
    <p:sldId id="274" r:id="rId6"/>
    <p:sldId id="275" r:id="rId7"/>
    <p:sldId id="276" r:id="rId8"/>
    <p:sldId id="277" r:id="rId9"/>
    <p:sldId id="282" r:id="rId10"/>
    <p:sldId id="278" r:id="rId11"/>
    <p:sldId id="279" r:id="rId12"/>
    <p:sldId id="280" r:id="rId13"/>
    <p:sldId id="283" r:id="rId14"/>
    <p:sldId id="281" r:id="rId15"/>
  </p:sldIdLst>
  <p:sldSz cx="100584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18F03C"/>
    <a:srgbClr val="494845"/>
    <a:srgbClr val="F6F3EB"/>
    <a:srgbClr val="4A4946"/>
    <a:srgbClr val="A50034"/>
    <a:srgbClr val="4A4944"/>
    <a:srgbClr val="1359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94660"/>
  </p:normalViewPr>
  <p:slideViewPr>
    <p:cSldViewPr snapToGrid="0">
      <p:cViewPr varScale="1">
        <p:scale>
          <a:sx n="95" d="100"/>
          <a:sy n="95" d="100"/>
        </p:scale>
        <p:origin x="1830" y="96"/>
      </p:cViewPr>
      <p:guideLst/>
    </p:cSldViewPr>
  </p:slideViewPr>
  <p:notesTextViewPr>
    <p:cViewPr>
      <p:scale>
        <a:sx n="1" d="1"/>
        <a:sy n="1" d="1"/>
      </p:scale>
      <p:origin x="0" y="0"/>
    </p:cViewPr>
  </p:notesTextViewPr>
  <p:gridSpacing cx="38100" cy="3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6053A0-C4A8-412E-ABA7-A2FD7200BBBD}" type="datetimeFigureOut">
              <a:rPr lang="en-US" smtClean="0"/>
              <a:t>10/29/2025</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235151-AC20-4331-8DC4-6D137BAAA93F}" type="slidenum">
              <a:rPr lang="en-US" smtClean="0"/>
              <a:t>‹#›</a:t>
            </a:fld>
            <a:endParaRPr lang="en-US"/>
          </a:p>
        </p:txBody>
      </p:sp>
    </p:spTree>
    <p:extLst>
      <p:ext uri="{BB962C8B-B14F-4D97-AF65-F5344CB8AC3E}">
        <p14:creationId xmlns:p14="http://schemas.microsoft.com/office/powerpoint/2010/main" val="4037783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235151-AC20-4331-8DC4-6D137BAAA93F}" type="slidenum">
              <a:rPr lang="en-US" smtClean="0"/>
              <a:t>6</a:t>
            </a:fld>
            <a:endParaRPr lang="en-US"/>
          </a:p>
        </p:txBody>
      </p:sp>
    </p:spTree>
    <p:extLst>
      <p:ext uri="{BB962C8B-B14F-4D97-AF65-F5344CB8AC3E}">
        <p14:creationId xmlns:p14="http://schemas.microsoft.com/office/powerpoint/2010/main" val="2862195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A97C45-8460-4196-9627-61EB0BE4FE38}"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11646C-5F52-41D8-8033-B84464F1CCED}" type="slidenum">
              <a:rPr lang="en-US" smtClean="0"/>
              <a:t>‹#›</a:t>
            </a:fld>
            <a:endParaRPr lang="en-US"/>
          </a:p>
        </p:txBody>
      </p:sp>
    </p:spTree>
    <p:extLst>
      <p:ext uri="{BB962C8B-B14F-4D97-AF65-F5344CB8AC3E}">
        <p14:creationId xmlns:p14="http://schemas.microsoft.com/office/powerpoint/2010/main" val="2918641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A97C45-8460-4196-9627-61EB0BE4FE38}"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11646C-5F52-41D8-8033-B84464F1CCED}" type="slidenum">
              <a:rPr lang="en-US" smtClean="0"/>
              <a:t>‹#›</a:t>
            </a:fld>
            <a:endParaRPr lang="en-US"/>
          </a:p>
        </p:txBody>
      </p:sp>
    </p:spTree>
    <p:extLst>
      <p:ext uri="{BB962C8B-B14F-4D97-AF65-F5344CB8AC3E}">
        <p14:creationId xmlns:p14="http://schemas.microsoft.com/office/powerpoint/2010/main" val="3239537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A97C45-8460-4196-9627-61EB0BE4FE38}"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11646C-5F52-41D8-8033-B84464F1CCED}" type="slidenum">
              <a:rPr lang="en-US" smtClean="0"/>
              <a:t>‹#›</a:t>
            </a:fld>
            <a:endParaRPr lang="en-US"/>
          </a:p>
        </p:txBody>
      </p:sp>
    </p:spTree>
    <p:extLst>
      <p:ext uri="{BB962C8B-B14F-4D97-AF65-F5344CB8AC3E}">
        <p14:creationId xmlns:p14="http://schemas.microsoft.com/office/powerpoint/2010/main" val="2479476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A97C45-8460-4196-9627-61EB0BE4FE38}"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11646C-5F52-41D8-8033-B84464F1CCED}" type="slidenum">
              <a:rPr lang="en-US" smtClean="0"/>
              <a:t>‹#›</a:t>
            </a:fld>
            <a:endParaRPr lang="en-US"/>
          </a:p>
        </p:txBody>
      </p:sp>
    </p:spTree>
    <p:extLst>
      <p:ext uri="{BB962C8B-B14F-4D97-AF65-F5344CB8AC3E}">
        <p14:creationId xmlns:p14="http://schemas.microsoft.com/office/powerpoint/2010/main" val="3542517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tint val="82000"/>
                  </a:schemeClr>
                </a:solidFill>
              </a:defRPr>
            </a:lvl1pPr>
            <a:lvl2pPr marL="502920" indent="0">
              <a:buNone/>
              <a:defRPr sz="2200">
                <a:solidFill>
                  <a:schemeClr val="tx1">
                    <a:tint val="82000"/>
                  </a:schemeClr>
                </a:solidFill>
              </a:defRPr>
            </a:lvl2pPr>
            <a:lvl3pPr marL="1005840" indent="0">
              <a:buNone/>
              <a:defRPr sz="1980">
                <a:solidFill>
                  <a:schemeClr val="tx1">
                    <a:tint val="82000"/>
                  </a:schemeClr>
                </a:solidFill>
              </a:defRPr>
            </a:lvl3pPr>
            <a:lvl4pPr marL="1508760" indent="0">
              <a:buNone/>
              <a:defRPr sz="1760">
                <a:solidFill>
                  <a:schemeClr val="tx1">
                    <a:tint val="82000"/>
                  </a:schemeClr>
                </a:solidFill>
              </a:defRPr>
            </a:lvl4pPr>
            <a:lvl5pPr marL="2011680" indent="0">
              <a:buNone/>
              <a:defRPr sz="1760">
                <a:solidFill>
                  <a:schemeClr val="tx1">
                    <a:tint val="82000"/>
                  </a:schemeClr>
                </a:solidFill>
              </a:defRPr>
            </a:lvl5pPr>
            <a:lvl6pPr marL="2514600" indent="0">
              <a:buNone/>
              <a:defRPr sz="1760">
                <a:solidFill>
                  <a:schemeClr val="tx1">
                    <a:tint val="82000"/>
                  </a:schemeClr>
                </a:solidFill>
              </a:defRPr>
            </a:lvl6pPr>
            <a:lvl7pPr marL="3017520" indent="0">
              <a:buNone/>
              <a:defRPr sz="1760">
                <a:solidFill>
                  <a:schemeClr val="tx1">
                    <a:tint val="82000"/>
                  </a:schemeClr>
                </a:solidFill>
              </a:defRPr>
            </a:lvl7pPr>
            <a:lvl8pPr marL="3520440" indent="0">
              <a:buNone/>
              <a:defRPr sz="1760">
                <a:solidFill>
                  <a:schemeClr val="tx1">
                    <a:tint val="82000"/>
                  </a:schemeClr>
                </a:solidFill>
              </a:defRPr>
            </a:lvl8pPr>
            <a:lvl9pPr marL="4023360" indent="0">
              <a:buNone/>
              <a:defRPr sz="176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A97C45-8460-4196-9627-61EB0BE4FE38}"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11646C-5F52-41D8-8033-B84464F1CCED}" type="slidenum">
              <a:rPr lang="en-US" smtClean="0"/>
              <a:t>‹#›</a:t>
            </a:fld>
            <a:endParaRPr lang="en-US"/>
          </a:p>
        </p:txBody>
      </p:sp>
    </p:spTree>
    <p:extLst>
      <p:ext uri="{BB962C8B-B14F-4D97-AF65-F5344CB8AC3E}">
        <p14:creationId xmlns:p14="http://schemas.microsoft.com/office/powerpoint/2010/main" val="2632415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A97C45-8460-4196-9627-61EB0BE4FE38}" type="datetimeFigureOut">
              <a:rPr lang="en-US" smtClean="0"/>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11646C-5F52-41D8-8033-B84464F1CCED}" type="slidenum">
              <a:rPr lang="en-US" smtClean="0"/>
              <a:t>‹#›</a:t>
            </a:fld>
            <a:endParaRPr lang="en-US"/>
          </a:p>
        </p:txBody>
      </p:sp>
    </p:spTree>
    <p:extLst>
      <p:ext uri="{BB962C8B-B14F-4D97-AF65-F5344CB8AC3E}">
        <p14:creationId xmlns:p14="http://schemas.microsoft.com/office/powerpoint/2010/main" val="4205947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A97C45-8460-4196-9627-61EB0BE4FE38}" type="datetimeFigureOut">
              <a:rPr lang="en-US" smtClean="0"/>
              <a:t>10/29/2025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11646C-5F52-41D8-8033-B84464F1CCED}" type="slidenum">
              <a:rPr lang="en-US" smtClean="0"/>
              <a:t>‹#›</a:t>
            </a:fld>
            <a:endParaRPr lang="en-US"/>
          </a:p>
        </p:txBody>
      </p:sp>
    </p:spTree>
    <p:extLst>
      <p:ext uri="{BB962C8B-B14F-4D97-AF65-F5344CB8AC3E}">
        <p14:creationId xmlns:p14="http://schemas.microsoft.com/office/powerpoint/2010/main" val="329510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A97C45-8460-4196-9627-61EB0BE4FE38}" type="datetimeFigureOut">
              <a:rPr lang="en-US" smtClean="0"/>
              <a:t>10/29/2025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11646C-5F52-41D8-8033-B84464F1CCED}" type="slidenum">
              <a:rPr lang="en-US" smtClean="0"/>
              <a:t>‹#›</a:t>
            </a:fld>
            <a:endParaRPr lang="en-US"/>
          </a:p>
        </p:txBody>
      </p:sp>
    </p:spTree>
    <p:extLst>
      <p:ext uri="{BB962C8B-B14F-4D97-AF65-F5344CB8AC3E}">
        <p14:creationId xmlns:p14="http://schemas.microsoft.com/office/powerpoint/2010/main" val="2009795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A97C45-8460-4196-9627-61EB0BE4FE38}" type="datetimeFigureOut">
              <a:rPr lang="en-US" smtClean="0"/>
              <a:t>10/29/2025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11646C-5F52-41D8-8033-B84464F1CCED}" type="slidenum">
              <a:rPr lang="en-US" smtClean="0"/>
              <a:t>‹#›</a:t>
            </a:fld>
            <a:endParaRPr lang="en-US"/>
          </a:p>
        </p:txBody>
      </p:sp>
    </p:spTree>
    <p:extLst>
      <p:ext uri="{BB962C8B-B14F-4D97-AF65-F5344CB8AC3E}">
        <p14:creationId xmlns:p14="http://schemas.microsoft.com/office/powerpoint/2010/main" val="3168671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80A97C45-8460-4196-9627-61EB0BE4FE38}" type="datetimeFigureOut">
              <a:rPr lang="en-US" smtClean="0"/>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11646C-5F52-41D8-8033-B84464F1CCED}" type="slidenum">
              <a:rPr lang="en-US" smtClean="0"/>
              <a:t>‹#›</a:t>
            </a:fld>
            <a:endParaRPr lang="en-US"/>
          </a:p>
        </p:txBody>
      </p:sp>
    </p:spTree>
    <p:extLst>
      <p:ext uri="{BB962C8B-B14F-4D97-AF65-F5344CB8AC3E}">
        <p14:creationId xmlns:p14="http://schemas.microsoft.com/office/powerpoint/2010/main" val="2725454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80A97C45-8460-4196-9627-61EB0BE4FE38}" type="datetimeFigureOut">
              <a:rPr lang="en-US" smtClean="0"/>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11646C-5F52-41D8-8033-B84464F1CCED}" type="slidenum">
              <a:rPr lang="en-US" smtClean="0"/>
              <a:t>‹#›</a:t>
            </a:fld>
            <a:endParaRPr lang="en-US"/>
          </a:p>
        </p:txBody>
      </p:sp>
    </p:spTree>
    <p:extLst>
      <p:ext uri="{BB962C8B-B14F-4D97-AF65-F5344CB8AC3E}">
        <p14:creationId xmlns:p14="http://schemas.microsoft.com/office/powerpoint/2010/main" val="3194875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82000"/>
                  </a:schemeClr>
                </a:solidFill>
              </a:defRPr>
            </a:lvl1pPr>
          </a:lstStyle>
          <a:p>
            <a:fld id="{80A97C45-8460-4196-9627-61EB0BE4FE38}" type="datetimeFigureOut">
              <a:rPr lang="en-US" smtClean="0"/>
              <a:t>10/29/2025</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82000"/>
                  </a:schemeClr>
                </a:solidFill>
              </a:defRPr>
            </a:lvl1pPr>
          </a:lstStyle>
          <a:p>
            <a:fld id="{2F11646C-5F52-41D8-8033-B84464F1CCED}" type="slidenum">
              <a:rPr lang="en-US" smtClean="0"/>
              <a:t>‹#›</a:t>
            </a:fld>
            <a:endParaRPr lang="en-US"/>
          </a:p>
        </p:txBody>
      </p:sp>
      <p:sp>
        <p:nvSpPr>
          <p:cNvPr id="8" name="TextBox 7">
            <a:extLst>
              <a:ext uri="{FF2B5EF4-FFF2-40B4-BE49-F238E27FC236}">
                <a16:creationId xmlns:a16="http://schemas.microsoft.com/office/drawing/2014/main" id="{7AD8AF63-5C8C-9767-5B56-6296F6C07B53}"/>
              </a:ext>
            </a:extLst>
          </p:cNvPr>
          <p:cNvSpPr txBox="1"/>
          <p:nvPr userDrawn="1">
            <p:extLst>
              <p:ext uri="{1162E1C5-73C7-4A58-AE30-91384D911F3F}">
                <p184:classification xmlns:p184="http://schemas.microsoft.com/office/powerpoint/2018/4/main" val="hdr"/>
              </p:ext>
            </p:extLst>
          </p:nvPr>
        </p:nvSpPr>
        <p:spPr>
          <a:xfrm>
            <a:off x="4357688" y="63500"/>
            <a:ext cx="1377950" cy="182880"/>
          </a:xfrm>
          <a:prstGeom prst="rect">
            <a:avLst/>
          </a:prstGeom>
        </p:spPr>
        <p:txBody>
          <a:bodyPr horzOverflow="overflow" lIns="0" tIns="0" rIns="0" bIns="0">
            <a:spAutoFit/>
          </a:bodyPr>
          <a:lstStyle/>
          <a:p>
            <a:pPr algn="l"/>
            <a:r>
              <a:rPr lang="en-US" sz="1200">
                <a:solidFill>
                  <a:srgbClr val="000000"/>
                </a:solidFill>
                <a:latin typeface="Calibri" panose="020F0502020204030204" pitchFamily="34" charset="0"/>
                <a:cs typeface="Calibri" panose="020F0502020204030204" pitchFamily="34" charset="0"/>
              </a:rPr>
              <a:t>LGE Internal Use Only</a:t>
            </a:r>
          </a:p>
        </p:txBody>
      </p:sp>
    </p:spTree>
    <p:extLst>
      <p:ext uri="{BB962C8B-B14F-4D97-AF65-F5344CB8AC3E}">
        <p14:creationId xmlns:p14="http://schemas.microsoft.com/office/powerpoint/2010/main" val="4560069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hyperlink" Target="https://lgrepaircenter.com/nitrogenpressure/" TargetMode="Externa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png"/><Relationship Id="rId7"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jpeg"/></Relationships>
</file>

<file path=ppt/slides/_rels/slide1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52.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BC6B6-13E4-EE44-1076-427FB9DF130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56812F4-DE8B-5E67-C85B-CD85C820F455}"/>
              </a:ext>
            </a:extLst>
          </p:cNvPr>
          <p:cNvSpPr/>
          <p:nvPr/>
        </p:nvSpPr>
        <p:spPr>
          <a:xfrm>
            <a:off x="4104167" y="0"/>
            <a:ext cx="1828800" cy="398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184F97A-E235-032B-E2E7-C62B2EA5844B}"/>
              </a:ext>
            </a:extLst>
          </p:cNvPr>
          <p:cNvSpPr txBox="1"/>
          <p:nvPr/>
        </p:nvSpPr>
        <p:spPr>
          <a:xfrm>
            <a:off x="2905064" y="42334"/>
            <a:ext cx="4248272" cy="369332"/>
          </a:xfrm>
          <a:prstGeom prst="rect">
            <a:avLst/>
          </a:prstGeom>
          <a:noFill/>
        </p:spPr>
        <p:txBody>
          <a:bodyPr wrap="square" rtlCol="0">
            <a:spAutoFit/>
          </a:bodyPr>
          <a:lstStyle/>
          <a:p>
            <a:pPr algn="ctr"/>
            <a:r>
              <a:rPr lang="en-US" b="1" dirty="0">
                <a:latin typeface="Aptos Display" panose="020B0004020202020204" pitchFamily="34" charset="0"/>
              </a:rPr>
              <a:t>Pg.1</a:t>
            </a:r>
          </a:p>
        </p:txBody>
      </p:sp>
      <p:cxnSp>
        <p:nvCxnSpPr>
          <p:cNvPr id="4" name="Straight Connector 3">
            <a:extLst>
              <a:ext uri="{FF2B5EF4-FFF2-40B4-BE49-F238E27FC236}">
                <a16:creationId xmlns:a16="http://schemas.microsoft.com/office/drawing/2014/main" id="{7F7DD1BB-1D48-1416-8BDF-F010D65C3281}"/>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9B30904-9EEE-842D-CA28-20862AA04EBB}"/>
              </a:ext>
            </a:extLst>
          </p:cNvPr>
          <p:cNvCxnSpPr>
            <a:cxnSpLocks/>
          </p:cNvCxnSpPr>
          <p:nvPr/>
        </p:nvCxnSpPr>
        <p:spPr>
          <a:xfrm>
            <a:off x="0" y="417845"/>
            <a:ext cx="100584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D8BBAD9-63C0-AC89-ECCA-3F5D6B2619C4}"/>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AB5CA92-192F-1B3A-B8B1-CD571183811E}"/>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806EA23-534E-14E6-6314-F4CD84B1139D}"/>
              </a:ext>
            </a:extLst>
          </p:cNvPr>
          <p:cNvPicPr>
            <a:picLocks noChangeAspect="1"/>
          </p:cNvPicPr>
          <p:nvPr/>
        </p:nvPicPr>
        <p:blipFill>
          <a:blip r:embed="rId2"/>
          <a:stretch>
            <a:fillRect/>
          </a:stretch>
        </p:blipFill>
        <p:spPr>
          <a:xfrm>
            <a:off x="10875" y="38735"/>
            <a:ext cx="744048" cy="359484"/>
          </a:xfrm>
          <a:prstGeom prst="rect">
            <a:avLst/>
          </a:prstGeom>
        </p:spPr>
      </p:pic>
      <p:sp>
        <p:nvSpPr>
          <p:cNvPr id="9" name="TextBox 8">
            <a:extLst>
              <a:ext uri="{FF2B5EF4-FFF2-40B4-BE49-F238E27FC236}">
                <a16:creationId xmlns:a16="http://schemas.microsoft.com/office/drawing/2014/main" id="{8FBA383C-BC23-E135-49A9-4323987E6042}"/>
              </a:ext>
            </a:extLst>
          </p:cNvPr>
          <p:cNvSpPr txBox="1"/>
          <p:nvPr/>
        </p:nvSpPr>
        <p:spPr>
          <a:xfrm>
            <a:off x="5486400" y="42334"/>
            <a:ext cx="4598129" cy="369332"/>
          </a:xfrm>
          <a:prstGeom prst="rect">
            <a:avLst/>
          </a:prstGeom>
          <a:noFill/>
        </p:spPr>
        <p:txBody>
          <a:bodyPr wrap="square" rtlCol="0">
            <a:spAutoFit/>
          </a:bodyPr>
          <a:lstStyle/>
          <a:p>
            <a:pPr algn="r"/>
            <a:r>
              <a:rPr lang="en-US" dirty="0">
                <a:latin typeface="Aptos Display" panose="020B0004020202020204" pitchFamily="34" charset="0"/>
              </a:rPr>
              <a:t>No Cool Checklist Update -  November 2025</a:t>
            </a:r>
          </a:p>
        </p:txBody>
      </p:sp>
      <p:grpSp>
        <p:nvGrpSpPr>
          <p:cNvPr id="16" name="Group 15">
            <a:extLst>
              <a:ext uri="{FF2B5EF4-FFF2-40B4-BE49-F238E27FC236}">
                <a16:creationId xmlns:a16="http://schemas.microsoft.com/office/drawing/2014/main" id="{F48365D9-A811-7096-9D4A-EB53D83CCD27}"/>
              </a:ext>
            </a:extLst>
          </p:cNvPr>
          <p:cNvGrpSpPr/>
          <p:nvPr/>
        </p:nvGrpSpPr>
        <p:grpSpPr>
          <a:xfrm>
            <a:off x="1094539" y="554826"/>
            <a:ext cx="7869321" cy="671700"/>
            <a:chOff x="-189963" y="3530702"/>
            <a:chExt cx="4732227" cy="1704426"/>
          </a:xfrm>
          <a:effectLst>
            <a:outerShdw blurRad="63500" sx="102000" sy="102000" algn="ctr" rotWithShape="0">
              <a:prstClr val="black">
                <a:alpha val="40000"/>
              </a:prstClr>
            </a:outerShdw>
          </a:effectLst>
        </p:grpSpPr>
        <p:sp>
          <p:nvSpPr>
            <p:cNvPr id="17" name="Rectangle: Rounded Corners 16">
              <a:extLst>
                <a:ext uri="{FF2B5EF4-FFF2-40B4-BE49-F238E27FC236}">
                  <a16:creationId xmlns:a16="http://schemas.microsoft.com/office/drawing/2014/main" id="{2447B36E-C8D1-34B7-0376-8AB49E066F1D}"/>
                </a:ext>
              </a:extLst>
            </p:cNvPr>
            <p:cNvSpPr/>
            <p:nvPr/>
          </p:nvSpPr>
          <p:spPr>
            <a:xfrm flipV="1">
              <a:off x="-189963" y="3530702"/>
              <a:ext cx="4732227" cy="1106887"/>
            </a:xfrm>
            <a:prstGeom prst="roundRect">
              <a:avLst/>
            </a:prstGeom>
            <a:solidFill>
              <a:srgbClr val="6F6F71"/>
            </a:solidFill>
            <a:ln w="50800">
              <a:solidFill>
                <a:srgbClr val="C20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 name="TextBox 19">
              <a:extLst>
                <a:ext uri="{FF2B5EF4-FFF2-40B4-BE49-F238E27FC236}">
                  <a16:creationId xmlns:a16="http://schemas.microsoft.com/office/drawing/2014/main" id="{AED7208B-A215-1FE7-DFCE-B7D25703B2C6}"/>
                </a:ext>
              </a:extLst>
            </p:cNvPr>
            <p:cNvSpPr txBox="1"/>
            <p:nvPr/>
          </p:nvSpPr>
          <p:spPr>
            <a:xfrm>
              <a:off x="-189963" y="3595075"/>
              <a:ext cx="4732227" cy="1640053"/>
            </a:xfrm>
            <a:prstGeom prst="rect">
              <a:avLst/>
            </a:prstGeom>
            <a:noFill/>
          </p:spPr>
          <p:txBody>
            <a:bodyPr wrap="square" rtlCol="0">
              <a:spAutoFit/>
            </a:bodyPr>
            <a:lstStyle/>
            <a:p>
              <a:pPr algn="ctr"/>
              <a:r>
                <a:rPr lang="en-US" sz="2000" b="1" dirty="0">
                  <a:solidFill>
                    <a:schemeClr val="bg1"/>
                  </a:solidFill>
                  <a:latin typeface="Aptos Display" panose="020B0004020202020204" pitchFamily="34" charset="0"/>
                  <a:ea typeface="LG Smart_H Bold" panose="020B0600000101010101" pitchFamily="34" charset="-127"/>
                  <a:cs typeface="Arial" panose="020B0604020202020204" pitchFamily="34" charset="0"/>
                </a:rPr>
                <a:t>Updated No Cool Checklist </a:t>
              </a:r>
              <a:r>
                <a:rPr lang="en-US" sz="2000" b="1" dirty="0">
                  <a:solidFill>
                    <a:srgbClr val="FFFF00"/>
                  </a:solidFill>
                  <a:latin typeface="Aptos Display" panose="020B0004020202020204" pitchFamily="34" charset="0"/>
                  <a:ea typeface="LG Smart_H Bold" panose="020B0600000101010101" pitchFamily="34" charset="-127"/>
                  <a:cs typeface="Arial" panose="020B0604020202020204" pitchFamily="34" charset="0"/>
                </a:rPr>
                <a:t>(Effective Monday November 3, 2025)</a:t>
              </a:r>
              <a:endParaRPr lang="en-US" sz="2000" b="1" dirty="0">
                <a:solidFill>
                  <a:srgbClr val="FFFF00"/>
                </a:solidFill>
                <a:latin typeface="Aptos Display" panose="020B0004020202020204" pitchFamily="34" charset="0"/>
                <a:ea typeface="LG Smart_H SemiBold" panose="020B0600000101010101" pitchFamily="34" charset="-127"/>
              </a:endParaRPr>
            </a:p>
            <a:p>
              <a:pPr algn="ctr"/>
              <a:endParaRPr lang="en-US" sz="1600" dirty="0">
                <a:solidFill>
                  <a:schemeClr val="bg1"/>
                </a:solidFill>
                <a:latin typeface="LG Smart_H Regular" panose="020B0600000101010101" pitchFamily="34" charset="-127"/>
                <a:ea typeface="LG Smart_H Regular" panose="020B0600000101010101" pitchFamily="34" charset="-127"/>
                <a:cs typeface="Arial" panose="020B0604020202020204" pitchFamily="34" charset="0"/>
              </a:endParaRPr>
            </a:p>
          </p:txBody>
        </p:sp>
      </p:grpSp>
      <p:sp>
        <p:nvSpPr>
          <p:cNvPr id="21" name="TextBox 20">
            <a:extLst>
              <a:ext uri="{FF2B5EF4-FFF2-40B4-BE49-F238E27FC236}">
                <a16:creationId xmlns:a16="http://schemas.microsoft.com/office/drawing/2014/main" id="{FBCCCF15-2011-27B2-DC64-231EC4031277}"/>
              </a:ext>
            </a:extLst>
          </p:cNvPr>
          <p:cNvSpPr txBox="1"/>
          <p:nvPr/>
        </p:nvSpPr>
        <p:spPr>
          <a:xfrm>
            <a:off x="117566" y="1028753"/>
            <a:ext cx="9823268" cy="8156079"/>
          </a:xfrm>
          <a:prstGeom prst="rect">
            <a:avLst/>
          </a:prstGeom>
          <a:noFill/>
        </p:spPr>
        <p:txBody>
          <a:bodyPr wrap="square" rtlCol="0">
            <a:spAutoFit/>
          </a:bodyPr>
          <a:lstStyle/>
          <a:p>
            <a:pPr algn="ctr"/>
            <a:r>
              <a:rPr lang="en-US" sz="3200" b="1" dirty="0">
                <a:solidFill>
                  <a:srgbClr val="A50034"/>
                </a:solidFill>
                <a:latin typeface="+mj-lt"/>
              </a:rPr>
              <a:t>Main Changes:</a:t>
            </a:r>
          </a:p>
          <a:p>
            <a:pPr algn="ctr"/>
            <a:endParaRPr lang="en-US" sz="800" dirty="0"/>
          </a:p>
          <a:p>
            <a:pPr marL="342900" indent="-342900">
              <a:buAutoNum type="arabicParenR"/>
            </a:pPr>
            <a:r>
              <a:rPr lang="en-US" sz="1400" b="1" dirty="0">
                <a:highlight>
                  <a:srgbClr val="FFFF00"/>
                </a:highlight>
              </a:rPr>
              <a:t>New Step 1: Temperature Check</a:t>
            </a:r>
          </a:p>
          <a:p>
            <a:pPr marL="285750" indent="-285750">
              <a:buFontTx/>
              <a:buChar char="-"/>
            </a:pPr>
            <a:r>
              <a:rPr lang="en-US" sz="1400" dirty="0"/>
              <a:t>Previously Step1 was Error Code Check, but has changed to Temperature Check.</a:t>
            </a:r>
          </a:p>
          <a:p>
            <a:endParaRPr lang="en-US" sz="800" dirty="0"/>
          </a:p>
          <a:p>
            <a:pPr marL="342900" indent="-342900">
              <a:buAutoNum type="arabicParenR" startAt="2"/>
            </a:pPr>
            <a:r>
              <a:rPr lang="en-US" sz="1400" b="1" dirty="0"/>
              <a:t>Step 2: Error Code Check and Blink Code Check Combined</a:t>
            </a:r>
          </a:p>
          <a:p>
            <a:pPr marL="285750" indent="-285750">
              <a:buFontTx/>
              <a:buChar char="-"/>
            </a:pPr>
            <a:r>
              <a:rPr lang="en-US" sz="1400" dirty="0"/>
              <a:t>Error Code Check and Blink Code Check have been combined into one step.</a:t>
            </a:r>
          </a:p>
          <a:p>
            <a:pPr marL="285750" indent="-285750">
              <a:buFontTx/>
              <a:buChar char="-"/>
            </a:pPr>
            <a:r>
              <a:rPr lang="en-US" sz="1400" dirty="0"/>
              <a:t>The option to select “Non-Sealed” issue was moved to the end of Step 2.</a:t>
            </a:r>
          </a:p>
          <a:p>
            <a:pPr marL="285750" indent="-285750">
              <a:buFontTx/>
              <a:buChar char="-"/>
            </a:pPr>
            <a:r>
              <a:rPr lang="en-US" sz="1400" dirty="0"/>
              <a:t>If the issue is sealed system related, the initial machine room picture will still be required at the end of Step2.</a:t>
            </a:r>
          </a:p>
          <a:p>
            <a:endParaRPr lang="en-US" sz="800" b="1" dirty="0"/>
          </a:p>
          <a:p>
            <a:pPr marL="342900" indent="-342900">
              <a:buAutoNum type="arabicParenR" startAt="3"/>
            </a:pPr>
            <a:r>
              <a:rPr lang="en-US" sz="1400" b="1" dirty="0"/>
              <a:t>Step 3 / Diagnosis: No change from current checklist.</a:t>
            </a:r>
          </a:p>
          <a:p>
            <a:pPr marL="342900" indent="-342900">
              <a:buAutoNum type="arabicParenR" startAt="3"/>
            </a:pPr>
            <a:endParaRPr lang="en-US" sz="800" b="1" dirty="0"/>
          </a:p>
          <a:p>
            <a:pPr marL="342900" indent="-342900">
              <a:buAutoNum type="arabicParenR" startAt="3"/>
            </a:pPr>
            <a:r>
              <a:rPr lang="en-US" sz="1400" b="1" dirty="0"/>
              <a:t>Step 4: High Side Contamination Check and RX-11 Flushing Combined</a:t>
            </a:r>
          </a:p>
          <a:p>
            <a:pPr marL="285750" indent="-285750">
              <a:buFontTx/>
              <a:buChar char="-"/>
            </a:pPr>
            <a:r>
              <a:rPr lang="en-US" sz="1400" dirty="0"/>
              <a:t>Currently Step4 is cutting drier open and checking for contamination with nitrogen and Step5 is RX-11 Flushing. These steps are now combined as one step.</a:t>
            </a:r>
          </a:p>
          <a:p>
            <a:pPr marL="285750" indent="-285750">
              <a:buFontTx/>
              <a:buChar char="-"/>
            </a:pPr>
            <a:endParaRPr lang="en-US" sz="800" dirty="0"/>
          </a:p>
          <a:p>
            <a:r>
              <a:rPr lang="en-US" sz="1400" b="1" dirty="0"/>
              <a:t>5)      </a:t>
            </a:r>
            <a:r>
              <a:rPr lang="en-US" sz="1400" b="1" dirty="0">
                <a:highlight>
                  <a:srgbClr val="FFFF00"/>
                </a:highlight>
              </a:rPr>
              <a:t>New Step 5: Low Side Contamination Check</a:t>
            </a:r>
          </a:p>
          <a:p>
            <a:pPr marL="285750" indent="-285750">
              <a:buFontTx/>
              <a:buChar char="-"/>
            </a:pPr>
            <a:r>
              <a:rPr lang="en-US" sz="1400" dirty="0"/>
              <a:t>Techs will be asked to check for contamination/blockages in the low side of the system using nitrogen.</a:t>
            </a:r>
          </a:p>
          <a:p>
            <a:pPr marL="285750" indent="-285750">
              <a:buFontTx/>
              <a:buChar char="-"/>
            </a:pPr>
            <a:r>
              <a:rPr lang="en-US" sz="1400" dirty="0"/>
              <a:t>This will require flowing nitrogen from the capillary tube through the low side of the system.</a:t>
            </a:r>
          </a:p>
          <a:p>
            <a:pPr marL="285750" indent="-285750">
              <a:buFontTx/>
              <a:buChar char="-"/>
            </a:pPr>
            <a:endParaRPr lang="en-US" sz="800" dirty="0"/>
          </a:p>
          <a:p>
            <a:pPr marL="342900" indent="-342900">
              <a:buAutoNum type="arabicParenR" startAt="6"/>
            </a:pPr>
            <a:r>
              <a:rPr lang="en-US" sz="1400" b="1" dirty="0"/>
              <a:t>Step 6: Leak Check</a:t>
            </a:r>
          </a:p>
          <a:p>
            <a:pPr marL="285750" indent="-285750">
              <a:buFontTx/>
              <a:buChar char="-"/>
            </a:pPr>
            <a:r>
              <a:rPr lang="en-US" sz="1400" dirty="0"/>
              <a:t>The only change to this step is relocating the final machine room picture. </a:t>
            </a:r>
          </a:p>
          <a:p>
            <a:pPr marL="285750" indent="-285750">
              <a:buFontTx/>
              <a:buChar char="-"/>
            </a:pPr>
            <a:r>
              <a:rPr lang="en-US" sz="1400" dirty="0"/>
              <a:t>Final Machine Room Picture has been moved from Step 6 to Step 8.</a:t>
            </a:r>
          </a:p>
          <a:p>
            <a:pPr marL="285750" indent="-285750">
              <a:buFontTx/>
              <a:buChar char="-"/>
            </a:pPr>
            <a:r>
              <a:rPr lang="en-US" sz="1400" dirty="0"/>
              <a:t>If issue was evaporator related the pictures of the installed evaporator will still be taken here in Step6.</a:t>
            </a:r>
          </a:p>
          <a:p>
            <a:pPr marL="285750" indent="-285750">
              <a:buFontTx/>
              <a:buChar char="-"/>
            </a:pPr>
            <a:endParaRPr lang="en-US" sz="800" dirty="0"/>
          </a:p>
          <a:p>
            <a:pPr marL="342900" indent="-342900">
              <a:buAutoNum type="arabicParenR" startAt="7"/>
            </a:pPr>
            <a:r>
              <a:rPr lang="en-US" sz="1400" b="1" dirty="0"/>
              <a:t>Step 7 / Vacuum: No Change from current checklist</a:t>
            </a:r>
          </a:p>
          <a:p>
            <a:pPr marL="342900" indent="-342900">
              <a:buAutoNum type="arabicParenR" startAt="7"/>
            </a:pPr>
            <a:endParaRPr lang="en-US" sz="800" b="1" dirty="0"/>
          </a:p>
          <a:p>
            <a:pPr marL="342900" indent="-342900">
              <a:buAutoNum type="arabicParenR" startAt="7"/>
            </a:pPr>
            <a:r>
              <a:rPr lang="en-US" sz="1400" b="1" dirty="0">
                <a:highlight>
                  <a:srgbClr val="FFFF00"/>
                </a:highlight>
              </a:rPr>
              <a:t>Step 8 / Final Operation Checks: Additional Items Added</a:t>
            </a:r>
          </a:p>
          <a:p>
            <a:pPr marL="285750" indent="-285750">
              <a:buFontTx/>
              <a:buChar char="-"/>
            </a:pPr>
            <a:r>
              <a:rPr lang="en-US" sz="1400" dirty="0"/>
              <a:t>Final Machine Room Picture moved to Step 8. (Techs need to take this picture right before installing the machine room cover to show the full repair in the machine room area).</a:t>
            </a:r>
          </a:p>
          <a:p>
            <a:pPr marL="285750" indent="-285750">
              <a:buFontTx/>
              <a:buChar char="-"/>
            </a:pPr>
            <a:r>
              <a:rPr lang="en-US" sz="1400" dirty="0"/>
              <a:t>Added Fan Operation Check.</a:t>
            </a:r>
          </a:p>
          <a:p>
            <a:pPr marL="285750" indent="-285750">
              <a:buFontTx/>
              <a:buChar char="-"/>
            </a:pPr>
            <a:r>
              <a:rPr lang="en-US" sz="1400" dirty="0"/>
              <a:t>Added Icemaker Test Mode Check.</a:t>
            </a:r>
          </a:p>
          <a:p>
            <a:pPr marL="285750" indent="-285750">
              <a:buFontTx/>
              <a:buChar char="-"/>
            </a:pPr>
            <a:endParaRPr lang="en-US" sz="1400" b="1" dirty="0"/>
          </a:p>
          <a:p>
            <a:endParaRPr lang="en-US" sz="1400" b="1" dirty="0"/>
          </a:p>
          <a:p>
            <a:endParaRPr lang="en-US" sz="1400" dirty="0"/>
          </a:p>
          <a:p>
            <a:pPr marL="285750" indent="-285750">
              <a:buFontTx/>
              <a:buChar char="-"/>
            </a:pPr>
            <a:endParaRPr lang="en-US" sz="1400" dirty="0"/>
          </a:p>
          <a:p>
            <a:pPr marL="285750" indent="-285750">
              <a:buFontTx/>
              <a:buChar char="-"/>
            </a:pPr>
            <a:endParaRPr lang="en-US" sz="1400" dirty="0"/>
          </a:p>
          <a:p>
            <a:endParaRPr lang="en-US" dirty="0"/>
          </a:p>
          <a:p>
            <a:pPr algn="ctr"/>
            <a:endParaRPr lang="en-US" dirty="0"/>
          </a:p>
        </p:txBody>
      </p:sp>
    </p:spTree>
    <p:extLst>
      <p:ext uri="{BB962C8B-B14F-4D97-AF65-F5344CB8AC3E}">
        <p14:creationId xmlns:p14="http://schemas.microsoft.com/office/powerpoint/2010/main" val="2912586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C22775-D818-9FA5-0A59-AC3B133FD98B}"/>
              </a:ext>
            </a:extLst>
          </p:cNvPr>
          <p:cNvSpPr/>
          <p:nvPr/>
        </p:nvSpPr>
        <p:spPr>
          <a:xfrm>
            <a:off x="4104167" y="0"/>
            <a:ext cx="1828800" cy="398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984255D9-47DC-C531-7908-924F76B0380B}"/>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D8F2289-137B-9FC6-4292-8EC49C68F35A}"/>
              </a:ext>
            </a:extLst>
          </p:cNvPr>
          <p:cNvCxnSpPr>
            <a:cxnSpLocks/>
          </p:cNvCxnSpPr>
          <p:nvPr/>
        </p:nvCxnSpPr>
        <p:spPr>
          <a:xfrm>
            <a:off x="0" y="417845"/>
            <a:ext cx="100584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A17656A-8A79-3DAD-DBB6-A9877E0D4ECF}"/>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FC6363B-0C20-41ED-8541-FD58547B379C}"/>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5875318-2441-8E71-8201-52460BFB6C05}"/>
              </a:ext>
            </a:extLst>
          </p:cNvPr>
          <p:cNvPicPr>
            <a:picLocks noChangeAspect="1"/>
          </p:cNvPicPr>
          <p:nvPr/>
        </p:nvPicPr>
        <p:blipFill>
          <a:blip r:embed="rId2"/>
          <a:stretch>
            <a:fillRect/>
          </a:stretch>
        </p:blipFill>
        <p:spPr>
          <a:xfrm>
            <a:off x="10875" y="38735"/>
            <a:ext cx="744048" cy="359484"/>
          </a:xfrm>
          <a:prstGeom prst="rect">
            <a:avLst/>
          </a:prstGeom>
        </p:spPr>
      </p:pic>
      <p:sp>
        <p:nvSpPr>
          <p:cNvPr id="11" name="TextBox 10">
            <a:extLst>
              <a:ext uri="{FF2B5EF4-FFF2-40B4-BE49-F238E27FC236}">
                <a16:creationId xmlns:a16="http://schemas.microsoft.com/office/drawing/2014/main" id="{4A036792-112F-82C6-91A5-07D51595AA0A}"/>
              </a:ext>
            </a:extLst>
          </p:cNvPr>
          <p:cNvSpPr txBox="1"/>
          <p:nvPr/>
        </p:nvSpPr>
        <p:spPr>
          <a:xfrm>
            <a:off x="2905064" y="42334"/>
            <a:ext cx="4248272" cy="369332"/>
          </a:xfrm>
          <a:prstGeom prst="rect">
            <a:avLst/>
          </a:prstGeom>
          <a:noFill/>
        </p:spPr>
        <p:txBody>
          <a:bodyPr wrap="square" rtlCol="0">
            <a:spAutoFit/>
          </a:bodyPr>
          <a:lstStyle/>
          <a:p>
            <a:pPr algn="ctr"/>
            <a:r>
              <a:rPr lang="en-US" b="1" dirty="0">
                <a:latin typeface="Aptos Display" panose="020B0004020202020204" pitchFamily="34" charset="0"/>
              </a:rPr>
              <a:t>Pg.10</a:t>
            </a:r>
          </a:p>
        </p:txBody>
      </p:sp>
      <p:sp>
        <p:nvSpPr>
          <p:cNvPr id="29" name="TextBox 28">
            <a:extLst>
              <a:ext uri="{FF2B5EF4-FFF2-40B4-BE49-F238E27FC236}">
                <a16:creationId xmlns:a16="http://schemas.microsoft.com/office/drawing/2014/main" id="{F2F1EA7C-3BA3-5E65-18BB-27F3097CE018}"/>
              </a:ext>
            </a:extLst>
          </p:cNvPr>
          <p:cNvSpPr txBox="1"/>
          <p:nvPr/>
        </p:nvSpPr>
        <p:spPr>
          <a:xfrm>
            <a:off x="53629" y="1128021"/>
            <a:ext cx="2337879" cy="6532558"/>
          </a:xfrm>
          <a:prstGeom prst="rect">
            <a:avLst/>
          </a:prstGeom>
          <a:noFill/>
        </p:spPr>
        <p:txBody>
          <a:bodyPr wrap="square" rtlCol="0">
            <a:spAutoFit/>
          </a:bodyPr>
          <a:lstStyle/>
          <a:p>
            <a:pPr marL="285750" indent="-285750">
              <a:buFontTx/>
              <a:buChar char="-"/>
            </a:pPr>
            <a:r>
              <a:rPr lang="en-US" sz="1350" dirty="0"/>
              <a:t>Techs will be asked to check for contamination in the Low Side of the system.</a:t>
            </a:r>
          </a:p>
          <a:p>
            <a:pPr marL="285750" indent="-285750">
              <a:buFontTx/>
              <a:buChar char="-"/>
            </a:pPr>
            <a:endParaRPr lang="en-US" sz="1350" dirty="0"/>
          </a:p>
          <a:p>
            <a:pPr marL="285750" indent="-285750">
              <a:buFontTx/>
              <a:buChar char="-"/>
            </a:pPr>
            <a:r>
              <a:rPr lang="en-US" sz="1350" dirty="0"/>
              <a:t>Techs will need to answer the question… “Does the unit have 2 Evaporators?”</a:t>
            </a:r>
          </a:p>
          <a:p>
            <a:pPr marL="285750" indent="-285750">
              <a:buFontTx/>
              <a:buChar char="-"/>
            </a:pPr>
            <a:endParaRPr lang="en-US" sz="1350" dirty="0"/>
          </a:p>
          <a:p>
            <a:pPr marL="285750" indent="-285750">
              <a:buFontTx/>
              <a:buChar char="-"/>
            </a:pPr>
            <a:r>
              <a:rPr lang="en-US" sz="1350" dirty="0"/>
              <a:t>If the unit is dual evaporator, the techs will need to use their 3-way valve jig to move the valve to different positions and make sure all parts of the low side are clear from contamination and restrictions.</a:t>
            </a:r>
          </a:p>
          <a:p>
            <a:pPr marL="285750" indent="-285750">
              <a:buFontTx/>
              <a:buChar char="-"/>
            </a:pPr>
            <a:endParaRPr lang="en-US" sz="1350" dirty="0"/>
          </a:p>
          <a:p>
            <a:pPr marL="285750" indent="-285750">
              <a:buFontTx/>
              <a:buChar char="-"/>
            </a:pPr>
            <a:r>
              <a:rPr lang="en-US" sz="1350" dirty="0"/>
              <a:t>Pictures should clearly show… 1) Nitrogen connected to the capillary tube. 2) If dual evaporator should clearly show the 3-way valve jig connected and screen should be readable.</a:t>
            </a:r>
          </a:p>
          <a:p>
            <a:endParaRPr lang="en-US" sz="1350" dirty="0"/>
          </a:p>
        </p:txBody>
      </p:sp>
      <p:grpSp>
        <p:nvGrpSpPr>
          <p:cNvPr id="25" name="Group 24">
            <a:extLst>
              <a:ext uri="{FF2B5EF4-FFF2-40B4-BE49-F238E27FC236}">
                <a16:creationId xmlns:a16="http://schemas.microsoft.com/office/drawing/2014/main" id="{922EB403-2740-FF1D-B0E2-637D1A434588}"/>
              </a:ext>
            </a:extLst>
          </p:cNvPr>
          <p:cNvGrpSpPr/>
          <p:nvPr/>
        </p:nvGrpSpPr>
        <p:grpSpPr>
          <a:xfrm>
            <a:off x="1094539" y="554826"/>
            <a:ext cx="7869321" cy="436215"/>
            <a:chOff x="-189963" y="3530702"/>
            <a:chExt cx="4732227" cy="1106887"/>
          </a:xfrm>
          <a:effectLst>
            <a:outerShdw blurRad="63500" sx="102000" sy="102000" algn="ctr" rotWithShape="0">
              <a:prstClr val="black">
                <a:alpha val="40000"/>
              </a:prstClr>
            </a:outerShdw>
          </a:effectLst>
        </p:grpSpPr>
        <p:sp>
          <p:nvSpPr>
            <p:cNvPr id="26" name="Rectangle: Rounded Corners 25">
              <a:extLst>
                <a:ext uri="{FF2B5EF4-FFF2-40B4-BE49-F238E27FC236}">
                  <a16:creationId xmlns:a16="http://schemas.microsoft.com/office/drawing/2014/main" id="{9ECA6142-254E-145A-7829-DD2FA1434E73}"/>
                </a:ext>
              </a:extLst>
            </p:cNvPr>
            <p:cNvSpPr/>
            <p:nvPr/>
          </p:nvSpPr>
          <p:spPr>
            <a:xfrm flipV="1">
              <a:off x="-189963" y="3530702"/>
              <a:ext cx="4732227" cy="1106887"/>
            </a:xfrm>
            <a:prstGeom prst="roundRect">
              <a:avLst/>
            </a:prstGeom>
            <a:solidFill>
              <a:srgbClr val="6F6F71"/>
            </a:solidFill>
            <a:ln w="50800">
              <a:solidFill>
                <a:srgbClr val="C20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TextBox 26">
              <a:extLst>
                <a:ext uri="{FF2B5EF4-FFF2-40B4-BE49-F238E27FC236}">
                  <a16:creationId xmlns:a16="http://schemas.microsoft.com/office/drawing/2014/main" id="{9FFB32F0-DCA8-9A97-7132-6C944D269AE6}"/>
                </a:ext>
              </a:extLst>
            </p:cNvPr>
            <p:cNvSpPr txBox="1"/>
            <p:nvPr/>
          </p:nvSpPr>
          <p:spPr>
            <a:xfrm>
              <a:off x="-189963" y="3595075"/>
              <a:ext cx="4732227" cy="1015271"/>
            </a:xfrm>
            <a:prstGeom prst="rect">
              <a:avLst/>
            </a:prstGeom>
            <a:noFill/>
          </p:spPr>
          <p:txBody>
            <a:bodyPr wrap="square" rtlCol="0">
              <a:spAutoFit/>
            </a:bodyPr>
            <a:lstStyle/>
            <a:p>
              <a:pPr algn="ctr"/>
              <a:r>
                <a:rPr lang="en-US" sz="2000" b="1" dirty="0">
                  <a:solidFill>
                    <a:srgbClr val="FFFF00"/>
                  </a:solidFill>
                  <a:latin typeface="Aptos Display" panose="020B0004020202020204" pitchFamily="34" charset="0"/>
                  <a:ea typeface="LG Smart_H Bold" panose="020B0600000101010101" pitchFamily="34" charset="-127"/>
                  <a:cs typeface="Arial" panose="020B0604020202020204" pitchFamily="34" charset="0"/>
                </a:rPr>
                <a:t>*NEW*  </a:t>
              </a:r>
              <a:r>
                <a:rPr lang="en-US" sz="2000" b="1" dirty="0">
                  <a:solidFill>
                    <a:schemeClr val="bg1"/>
                  </a:solidFill>
                  <a:latin typeface="Aptos Display" panose="020B0004020202020204" pitchFamily="34" charset="0"/>
                  <a:ea typeface="LG Smart_H Bold" panose="020B0600000101010101" pitchFamily="34" charset="-127"/>
                  <a:cs typeface="Arial" panose="020B0604020202020204" pitchFamily="34" charset="0"/>
                </a:rPr>
                <a:t>Step 5:  Low Side Contamination Check</a:t>
              </a:r>
              <a:endParaRPr lang="en-US" sz="1600" dirty="0">
                <a:solidFill>
                  <a:schemeClr val="bg1"/>
                </a:solidFill>
                <a:latin typeface="LG Smart_H Regular" panose="020B0600000101010101" pitchFamily="34" charset="-127"/>
                <a:ea typeface="LG Smart_H Regular" panose="020B0600000101010101" pitchFamily="34" charset="-127"/>
                <a:cs typeface="Arial" panose="020B0604020202020204" pitchFamily="34" charset="0"/>
              </a:endParaRPr>
            </a:p>
          </p:txBody>
        </p:sp>
      </p:grpSp>
      <p:grpSp>
        <p:nvGrpSpPr>
          <p:cNvPr id="28" name="Group 27">
            <a:extLst>
              <a:ext uri="{FF2B5EF4-FFF2-40B4-BE49-F238E27FC236}">
                <a16:creationId xmlns:a16="http://schemas.microsoft.com/office/drawing/2014/main" id="{F0AAB21E-66EE-531C-8067-4EF1F640CA9A}"/>
              </a:ext>
            </a:extLst>
          </p:cNvPr>
          <p:cNvGrpSpPr/>
          <p:nvPr/>
        </p:nvGrpSpPr>
        <p:grpSpPr>
          <a:xfrm>
            <a:off x="4790341" y="1332775"/>
            <a:ext cx="1748141" cy="6323148"/>
            <a:chOff x="4656364" y="1218475"/>
            <a:chExt cx="2011774" cy="7276724"/>
          </a:xfrm>
          <a:effectLst>
            <a:outerShdw blurRad="63500" sx="102000" sy="102000" algn="ctr" rotWithShape="0">
              <a:prstClr val="black">
                <a:alpha val="40000"/>
              </a:prstClr>
            </a:outerShdw>
          </a:effectLst>
        </p:grpSpPr>
        <p:pic>
          <p:nvPicPr>
            <p:cNvPr id="16" name="Picture 15" descr="A screenshot of a device&#10;&#10;Description automatically generated">
              <a:extLst>
                <a:ext uri="{FF2B5EF4-FFF2-40B4-BE49-F238E27FC236}">
                  <a16:creationId xmlns:a16="http://schemas.microsoft.com/office/drawing/2014/main" id="{305A8807-E216-211E-5D16-762B26DD91C4}"/>
                </a:ext>
              </a:extLst>
            </p:cNvPr>
            <p:cNvPicPr>
              <a:picLocks noChangeAspect="1"/>
            </p:cNvPicPr>
            <p:nvPr/>
          </p:nvPicPr>
          <p:blipFill rotWithShape="1">
            <a:blip r:embed="rId3">
              <a:extLst>
                <a:ext uri="{28A0092B-C50C-407E-A947-70E740481C1C}">
                  <a14:useLocalDpi xmlns:a14="http://schemas.microsoft.com/office/drawing/2010/main" val="0"/>
                </a:ext>
              </a:extLst>
            </a:blip>
            <a:srcRect t="4258"/>
            <a:stretch/>
          </p:blipFill>
          <p:spPr>
            <a:xfrm>
              <a:off x="4656364" y="1218475"/>
              <a:ext cx="2011774" cy="4280262"/>
            </a:xfrm>
            <a:prstGeom prst="rect">
              <a:avLst/>
            </a:prstGeom>
          </p:spPr>
        </p:pic>
        <p:pic>
          <p:nvPicPr>
            <p:cNvPr id="24" name="Picture 23" descr="A screenshot of a device&#10;&#10;Description automatically generated">
              <a:extLst>
                <a:ext uri="{FF2B5EF4-FFF2-40B4-BE49-F238E27FC236}">
                  <a16:creationId xmlns:a16="http://schemas.microsoft.com/office/drawing/2014/main" id="{F827BEAC-62B4-6027-BDED-83A5A0F95796}"/>
                </a:ext>
              </a:extLst>
            </p:cNvPr>
            <p:cNvPicPr>
              <a:picLocks noChangeAspect="1"/>
            </p:cNvPicPr>
            <p:nvPr/>
          </p:nvPicPr>
          <p:blipFill rotWithShape="1">
            <a:blip r:embed="rId4">
              <a:extLst>
                <a:ext uri="{28A0092B-C50C-407E-A947-70E740481C1C}">
                  <a14:useLocalDpi xmlns:a14="http://schemas.microsoft.com/office/drawing/2010/main" val="0"/>
                </a:ext>
              </a:extLst>
            </a:blip>
            <a:srcRect t="24314"/>
            <a:stretch/>
          </p:blipFill>
          <p:spPr>
            <a:xfrm>
              <a:off x="4656364" y="5111562"/>
              <a:ext cx="2011774" cy="3383637"/>
            </a:xfrm>
            <a:prstGeom prst="rect">
              <a:avLst/>
            </a:prstGeom>
          </p:spPr>
        </p:pic>
      </p:grpSp>
      <p:grpSp>
        <p:nvGrpSpPr>
          <p:cNvPr id="35" name="Group 34">
            <a:extLst>
              <a:ext uri="{FF2B5EF4-FFF2-40B4-BE49-F238E27FC236}">
                <a16:creationId xmlns:a16="http://schemas.microsoft.com/office/drawing/2014/main" id="{96889B4E-0FC3-6593-FF84-5D736DDD15FB}"/>
              </a:ext>
            </a:extLst>
          </p:cNvPr>
          <p:cNvGrpSpPr/>
          <p:nvPr/>
        </p:nvGrpSpPr>
        <p:grpSpPr>
          <a:xfrm>
            <a:off x="6852618" y="1332775"/>
            <a:ext cx="1748141" cy="4279354"/>
            <a:chOff x="6852618" y="1218475"/>
            <a:chExt cx="1748141" cy="4279354"/>
          </a:xfrm>
          <a:effectLst>
            <a:outerShdw blurRad="63500" sx="102000" sy="102000" algn="ctr" rotWithShape="0">
              <a:prstClr val="black">
                <a:alpha val="40000"/>
              </a:prstClr>
            </a:outerShdw>
          </a:effectLst>
        </p:grpSpPr>
        <p:pic>
          <p:nvPicPr>
            <p:cNvPr id="32" name="Picture 31" descr="A screenshot of a device&#10;&#10;Description automatically generated">
              <a:extLst>
                <a:ext uri="{FF2B5EF4-FFF2-40B4-BE49-F238E27FC236}">
                  <a16:creationId xmlns:a16="http://schemas.microsoft.com/office/drawing/2014/main" id="{A66998A8-F18B-03F5-C4CA-9B5812143BD2}"/>
                </a:ext>
              </a:extLst>
            </p:cNvPr>
            <p:cNvPicPr>
              <a:picLocks noChangeAspect="1"/>
            </p:cNvPicPr>
            <p:nvPr/>
          </p:nvPicPr>
          <p:blipFill rotWithShape="1">
            <a:blip r:embed="rId5">
              <a:extLst>
                <a:ext uri="{28A0092B-C50C-407E-A947-70E740481C1C}">
                  <a14:useLocalDpi xmlns:a14="http://schemas.microsoft.com/office/drawing/2010/main" val="0"/>
                </a:ext>
              </a:extLst>
            </a:blip>
            <a:srcRect t="4258"/>
            <a:stretch/>
          </p:blipFill>
          <p:spPr>
            <a:xfrm>
              <a:off x="6852618" y="1218475"/>
              <a:ext cx="1748141" cy="3719356"/>
            </a:xfrm>
            <a:prstGeom prst="rect">
              <a:avLst/>
            </a:prstGeom>
          </p:spPr>
        </p:pic>
        <p:pic>
          <p:nvPicPr>
            <p:cNvPr id="34" name="Picture 33" descr="A screenshot of a device&#10;&#10;Description automatically generated">
              <a:extLst>
                <a:ext uri="{FF2B5EF4-FFF2-40B4-BE49-F238E27FC236}">
                  <a16:creationId xmlns:a16="http://schemas.microsoft.com/office/drawing/2014/main" id="{DB5C289F-AE84-0D91-C5B3-9CA18C8E3F29}"/>
                </a:ext>
              </a:extLst>
            </p:cNvPr>
            <p:cNvPicPr>
              <a:picLocks noChangeAspect="1"/>
            </p:cNvPicPr>
            <p:nvPr/>
          </p:nvPicPr>
          <p:blipFill rotWithShape="1">
            <a:blip r:embed="rId6">
              <a:extLst>
                <a:ext uri="{28A0092B-C50C-407E-A947-70E740481C1C}">
                  <a14:useLocalDpi xmlns:a14="http://schemas.microsoft.com/office/drawing/2010/main" val="0"/>
                </a:ext>
              </a:extLst>
            </a:blip>
            <a:srcRect t="65322"/>
            <a:stretch/>
          </p:blipFill>
          <p:spPr>
            <a:xfrm>
              <a:off x="6852618" y="4150677"/>
              <a:ext cx="1748141" cy="1347152"/>
            </a:xfrm>
            <a:prstGeom prst="rect">
              <a:avLst/>
            </a:prstGeom>
          </p:spPr>
        </p:pic>
      </p:grpSp>
      <p:sp>
        <p:nvSpPr>
          <p:cNvPr id="43" name="TextBox 42">
            <a:extLst>
              <a:ext uri="{FF2B5EF4-FFF2-40B4-BE49-F238E27FC236}">
                <a16:creationId xmlns:a16="http://schemas.microsoft.com/office/drawing/2014/main" id="{3CC0ADAC-016D-151A-1183-169CC13EF92E}"/>
              </a:ext>
            </a:extLst>
          </p:cNvPr>
          <p:cNvSpPr txBox="1"/>
          <p:nvPr/>
        </p:nvSpPr>
        <p:spPr>
          <a:xfrm>
            <a:off x="4999517" y="1068123"/>
            <a:ext cx="1286189" cy="253916"/>
          </a:xfrm>
          <a:prstGeom prst="rect">
            <a:avLst/>
          </a:prstGeom>
          <a:noFill/>
          <a:ln w="28575">
            <a:noFill/>
          </a:ln>
        </p:spPr>
        <p:txBody>
          <a:bodyPr wrap="square" rtlCol="0">
            <a:spAutoFit/>
          </a:bodyPr>
          <a:lstStyle/>
          <a:p>
            <a:pPr algn="ctr"/>
            <a:r>
              <a:rPr lang="en-US" sz="1000" b="1" dirty="0"/>
              <a:t>If Dual Evap:</a:t>
            </a:r>
          </a:p>
        </p:txBody>
      </p:sp>
      <p:sp>
        <p:nvSpPr>
          <p:cNvPr id="44" name="TextBox 43">
            <a:extLst>
              <a:ext uri="{FF2B5EF4-FFF2-40B4-BE49-F238E27FC236}">
                <a16:creationId xmlns:a16="http://schemas.microsoft.com/office/drawing/2014/main" id="{B7703407-24C7-CDD1-DA4E-80E81CC55A12}"/>
              </a:ext>
            </a:extLst>
          </p:cNvPr>
          <p:cNvSpPr txBox="1"/>
          <p:nvPr/>
        </p:nvSpPr>
        <p:spPr>
          <a:xfrm>
            <a:off x="7083593" y="1068123"/>
            <a:ext cx="1286189" cy="253916"/>
          </a:xfrm>
          <a:prstGeom prst="rect">
            <a:avLst/>
          </a:prstGeom>
          <a:noFill/>
          <a:ln w="28575">
            <a:noFill/>
          </a:ln>
        </p:spPr>
        <p:txBody>
          <a:bodyPr wrap="square" rtlCol="0">
            <a:spAutoFit/>
          </a:bodyPr>
          <a:lstStyle/>
          <a:p>
            <a:pPr algn="ctr"/>
            <a:r>
              <a:rPr lang="en-US" sz="1000" b="1" dirty="0"/>
              <a:t>If Single Evap:</a:t>
            </a:r>
          </a:p>
        </p:txBody>
      </p:sp>
      <p:grpSp>
        <p:nvGrpSpPr>
          <p:cNvPr id="39" name="Group 38">
            <a:extLst>
              <a:ext uri="{FF2B5EF4-FFF2-40B4-BE49-F238E27FC236}">
                <a16:creationId xmlns:a16="http://schemas.microsoft.com/office/drawing/2014/main" id="{9884655D-DAD3-1515-FD99-32443DE35BB4}"/>
              </a:ext>
            </a:extLst>
          </p:cNvPr>
          <p:cNvGrpSpPr/>
          <p:nvPr/>
        </p:nvGrpSpPr>
        <p:grpSpPr>
          <a:xfrm>
            <a:off x="2669155" y="1332775"/>
            <a:ext cx="1807050" cy="1829525"/>
            <a:chOff x="2669155" y="1332775"/>
            <a:chExt cx="1807050" cy="1829525"/>
          </a:xfrm>
        </p:grpSpPr>
        <p:pic>
          <p:nvPicPr>
            <p:cNvPr id="10" name="Picture 9" descr="A screenshot of a cell phone&#10;&#10;Description automatically generated">
              <a:extLst>
                <a:ext uri="{FF2B5EF4-FFF2-40B4-BE49-F238E27FC236}">
                  <a16:creationId xmlns:a16="http://schemas.microsoft.com/office/drawing/2014/main" id="{3460F89D-4DAC-963C-7FB8-4813C0797B5C}"/>
                </a:ext>
              </a:extLst>
            </p:cNvPr>
            <p:cNvPicPr>
              <a:picLocks noChangeAspect="1"/>
            </p:cNvPicPr>
            <p:nvPr/>
          </p:nvPicPr>
          <p:blipFill rotWithShape="1">
            <a:blip r:embed="rId7">
              <a:extLst>
                <a:ext uri="{28A0092B-C50C-407E-A947-70E740481C1C}">
                  <a14:useLocalDpi xmlns:a14="http://schemas.microsoft.com/office/drawing/2010/main" val="0"/>
                </a:ext>
              </a:extLst>
            </a:blip>
            <a:srcRect t="11092" b="42409"/>
            <a:stretch/>
          </p:blipFill>
          <p:spPr>
            <a:xfrm>
              <a:off x="2705644" y="1332775"/>
              <a:ext cx="1770561" cy="1829525"/>
            </a:xfrm>
            <a:prstGeom prst="rect">
              <a:avLst/>
            </a:prstGeom>
            <a:effectLst>
              <a:outerShdw blurRad="63500" sx="102000" sy="102000" algn="ctr" rotWithShape="0">
                <a:prstClr val="black">
                  <a:alpha val="40000"/>
                </a:prstClr>
              </a:outerShdw>
            </a:effectLst>
          </p:spPr>
        </p:pic>
        <p:sp>
          <p:nvSpPr>
            <p:cNvPr id="36" name="Rectangle 35">
              <a:extLst>
                <a:ext uri="{FF2B5EF4-FFF2-40B4-BE49-F238E27FC236}">
                  <a16:creationId xmlns:a16="http://schemas.microsoft.com/office/drawing/2014/main" id="{1CB6F768-CC21-E0B1-0E7F-AB444915E285}"/>
                </a:ext>
              </a:extLst>
            </p:cNvPr>
            <p:cNvSpPr/>
            <p:nvPr/>
          </p:nvSpPr>
          <p:spPr>
            <a:xfrm>
              <a:off x="2773345" y="1688123"/>
              <a:ext cx="638070" cy="120580"/>
            </a:xfrm>
            <a:prstGeom prst="rect">
              <a:avLst/>
            </a:prstGeom>
            <a:solidFill>
              <a:srgbClr val="F6F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821EBDED-A2C3-8D71-2306-74C1AA733EC7}"/>
                </a:ext>
              </a:extLst>
            </p:cNvPr>
            <p:cNvSpPr txBox="1"/>
            <p:nvPr/>
          </p:nvSpPr>
          <p:spPr>
            <a:xfrm>
              <a:off x="2669155" y="1688123"/>
              <a:ext cx="1484519" cy="200055"/>
            </a:xfrm>
            <a:prstGeom prst="rect">
              <a:avLst/>
            </a:prstGeom>
            <a:noFill/>
          </p:spPr>
          <p:txBody>
            <a:bodyPr wrap="square" rtlCol="0">
              <a:spAutoFit/>
            </a:bodyPr>
            <a:lstStyle/>
            <a:p>
              <a:r>
                <a:rPr lang="en-US" sz="700" b="1" dirty="0">
                  <a:solidFill>
                    <a:srgbClr val="494845"/>
                  </a:solidFill>
                </a:rPr>
                <a:t>Low Side Contamination Check</a:t>
              </a:r>
            </a:p>
          </p:txBody>
        </p:sp>
      </p:grpSp>
      <p:sp>
        <p:nvSpPr>
          <p:cNvPr id="30" name="TextBox 29">
            <a:extLst>
              <a:ext uri="{FF2B5EF4-FFF2-40B4-BE49-F238E27FC236}">
                <a16:creationId xmlns:a16="http://schemas.microsoft.com/office/drawing/2014/main" id="{80AFED9B-4223-B70E-7003-AB55604B8246}"/>
              </a:ext>
            </a:extLst>
          </p:cNvPr>
          <p:cNvSpPr txBox="1"/>
          <p:nvPr/>
        </p:nvSpPr>
        <p:spPr>
          <a:xfrm>
            <a:off x="6906318" y="5969560"/>
            <a:ext cx="2098507" cy="1384995"/>
          </a:xfrm>
          <a:prstGeom prst="rect">
            <a:avLst/>
          </a:prstGeom>
          <a:noFill/>
          <a:ln w="38100">
            <a:solidFill>
              <a:srgbClr val="18F03C"/>
            </a:solidFill>
          </a:ln>
        </p:spPr>
        <p:txBody>
          <a:bodyPr wrap="square" rtlCol="0">
            <a:spAutoFit/>
          </a:bodyPr>
          <a:lstStyle/>
          <a:p>
            <a:pPr algn="ctr"/>
            <a:r>
              <a:rPr lang="en-US" sz="1200" b="1" dirty="0"/>
              <a:t>Note: for Techs under 10% reclaim… There are no picture requirements for Step 5. Techs simply answer Yes/No to the contamination found question.</a:t>
            </a:r>
          </a:p>
        </p:txBody>
      </p:sp>
      <p:sp>
        <p:nvSpPr>
          <p:cNvPr id="31" name="TextBox 30">
            <a:extLst>
              <a:ext uri="{FF2B5EF4-FFF2-40B4-BE49-F238E27FC236}">
                <a16:creationId xmlns:a16="http://schemas.microsoft.com/office/drawing/2014/main" id="{7D0DB10D-7251-9CD1-B139-8432420DFE62}"/>
              </a:ext>
            </a:extLst>
          </p:cNvPr>
          <p:cNvSpPr txBox="1"/>
          <p:nvPr/>
        </p:nvSpPr>
        <p:spPr>
          <a:xfrm>
            <a:off x="5486400" y="42334"/>
            <a:ext cx="4598129" cy="369332"/>
          </a:xfrm>
          <a:prstGeom prst="rect">
            <a:avLst/>
          </a:prstGeom>
          <a:noFill/>
        </p:spPr>
        <p:txBody>
          <a:bodyPr wrap="square" rtlCol="0">
            <a:spAutoFit/>
          </a:bodyPr>
          <a:lstStyle/>
          <a:p>
            <a:pPr algn="r"/>
            <a:r>
              <a:rPr lang="en-US" dirty="0">
                <a:latin typeface="Aptos Display" panose="020B0004020202020204" pitchFamily="34" charset="0"/>
              </a:rPr>
              <a:t>No Cool Checklist Update -  November 2025</a:t>
            </a:r>
          </a:p>
        </p:txBody>
      </p:sp>
    </p:spTree>
    <p:extLst>
      <p:ext uri="{BB962C8B-B14F-4D97-AF65-F5344CB8AC3E}">
        <p14:creationId xmlns:p14="http://schemas.microsoft.com/office/powerpoint/2010/main" val="2201214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C22775-D818-9FA5-0A59-AC3B133FD98B}"/>
              </a:ext>
            </a:extLst>
          </p:cNvPr>
          <p:cNvSpPr/>
          <p:nvPr/>
        </p:nvSpPr>
        <p:spPr>
          <a:xfrm>
            <a:off x="4104167" y="0"/>
            <a:ext cx="1828800" cy="398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984255D9-47DC-C531-7908-924F76B0380B}"/>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D8F2289-137B-9FC6-4292-8EC49C68F35A}"/>
              </a:ext>
            </a:extLst>
          </p:cNvPr>
          <p:cNvCxnSpPr>
            <a:cxnSpLocks/>
          </p:cNvCxnSpPr>
          <p:nvPr/>
        </p:nvCxnSpPr>
        <p:spPr>
          <a:xfrm>
            <a:off x="0" y="417845"/>
            <a:ext cx="100584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A17656A-8A79-3DAD-DBB6-A9877E0D4ECF}"/>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FC6363B-0C20-41ED-8541-FD58547B379C}"/>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5875318-2441-8E71-8201-52460BFB6C05}"/>
              </a:ext>
            </a:extLst>
          </p:cNvPr>
          <p:cNvPicPr>
            <a:picLocks noChangeAspect="1"/>
          </p:cNvPicPr>
          <p:nvPr/>
        </p:nvPicPr>
        <p:blipFill>
          <a:blip r:embed="rId2"/>
          <a:stretch>
            <a:fillRect/>
          </a:stretch>
        </p:blipFill>
        <p:spPr>
          <a:xfrm>
            <a:off x="10875" y="38735"/>
            <a:ext cx="744048" cy="359484"/>
          </a:xfrm>
          <a:prstGeom prst="rect">
            <a:avLst/>
          </a:prstGeom>
        </p:spPr>
      </p:pic>
      <p:sp>
        <p:nvSpPr>
          <p:cNvPr id="11" name="TextBox 10">
            <a:extLst>
              <a:ext uri="{FF2B5EF4-FFF2-40B4-BE49-F238E27FC236}">
                <a16:creationId xmlns:a16="http://schemas.microsoft.com/office/drawing/2014/main" id="{4A036792-112F-82C6-91A5-07D51595AA0A}"/>
              </a:ext>
            </a:extLst>
          </p:cNvPr>
          <p:cNvSpPr txBox="1"/>
          <p:nvPr/>
        </p:nvSpPr>
        <p:spPr>
          <a:xfrm>
            <a:off x="2905064" y="42334"/>
            <a:ext cx="4248272" cy="369332"/>
          </a:xfrm>
          <a:prstGeom prst="rect">
            <a:avLst/>
          </a:prstGeom>
          <a:noFill/>
        </p:spPr>
        <p:txBody>
          <a:bodyPr wrap="square" rtlCol="0">
            <a:spAutoFit/>
          </a:bodyPr>
          <a:lstStyle/>
          <a:p>
            <a:pPr algn="ctr"/>
            <a:r>
              <a:rPr lang="en-US" b="1" dirty="0">
                <a:latin typeface="Aptos Display" panose="020B0004020202020204" pitchFamily="34" charset="0"/>
              </a:rPr>
              <a:t>Pg.11</a:t>
            </a:r>
          </a:p>
        </p:txBody>
      </p:sp>
      <p:sp>
        <p:nvSpPr>
          <p:cNvPr id="29" name="TextBox 28">
            <a:extLst>
              <a:ext uri="{FF2B5EF4-FFF2-40B4-BE49-F238E27FC236}">
                <a16:creationId xmlns:a16="http://schemas.microsoft.com/office/drawing/2014/main" id="{F2F1EA7C-3BA3-5E65-18BB-27F3097CE018}"/>
              </a:ext>
            </a:extLst>
          </p:cNvPr>
          <p:cNvSpPr txBox="1"/>
          <p:nvPr/>
        </p:nvSpPr>
        <p:spPr>
          <a:xfrm>
            <a:off x="53629" y="1128021"/>
            <a:ext cx="2022821" cy="6532558"/>
          </a:xfrm>
          <a:prstGeom prst="rect">
            <a:avLst/>
          </a:prstGeom>
          <a:noFill/>
        </p:spPr>
        <p:txBody>
          <a:bodyPr wrap="square" rtlCol="0">
            <a:spAutoFit/>
          </a:bodyPr>
          <a:lstStyle/>
          <a:p>
            <a:pPr marL="285750" indent="-285750">
              <a:buFontTx/>
              <a:buChar char="-"/>
            </a:pPr>
            <a:r>
              <a:rPr lang="en-US" sz="1350" dirty="0"/>
              <a:t>The only change to Step 6 is that the Final Machine Room Picture was moved from here to Step 8.</a:t>
            </a:r>
          </a:p>
          <a:p>
            <a:pPr marL="285750" indent="-285750">
              <a:buFontTx/>
              <a:buChar char="-"/>
            </a:pPr>
            <a:endParaRPr lang="en-US" sz="1350" dirty="0"/>
          </a:p>
          <a:p>
            <a:pPr marL="285750" indent="-285750">
              <a:buFontTx/>
              <a:buChar char="-"/>
            </a:pPr>
            <a:r>
              <a:rPr lang="en-US" sz="1350" dirty="0"/>
              <a:t>If the diagnosis result called for an evaporator to be replaced, the evaporator picture(s) will still be taken here in Step 6.</a:t>
            </a:r>
          </a:p>
          <a:p>
            <a:pPr marL="285750" indent="-285750">
              <a:buFontTx/>
              <a:buChar char="-"/>
            </a:pPr>
            <a:endParaRPr lang="en-US" sz="1350" dirty="0"/>
          </a:p>
          <a:p>
            <a:pPr marL="285750" indent="-285750">
              <a:buFontTx/>
              <a:buChar char="-"/>
            </a:pPr>
            <a:r>
              <a:rPr lang="en-US" sz="1350" dirty="0"/>
              <a:t>Pressurize the system to 150 PSI and supply proof that proper leak testing took place. All machine room joints will need to be shown and evaporator joints if the evaporator was replaced.</a:t>
            </a:r>
          </a:p>
          <a:p>
            <a:pPr marL="285750" indent="-285750">
              <a:buFontTx/>
              <a:buChar char="-"/>
            </a:pPr>
            <a:endParaRPr lang="en-US" sz="1350" dirty="0"/>
          </a:p>
          <a:p>
            <a:pPr marL="285750" indent="-285750">
              <a:buFontTx/>
              <a:buChar char="-"/>
            </a:pPr>
            <a:r>
              <a:rPr lang="en-US" sz="1350" dirty="0"/>
              <a:t>It is important that in the pictures bubble solution can be seen on the joints.</a:t>
            </a:r>
          </a:p>
          <a:p>
            <a:endParaRPr lang="en-US" sz="1350" dirty="0"/>
          </a:p>
        </p:txBody>
      </p:sp>
      <p:grpSp>
        <p:nvGrpSpPr>
          <p:cNvPr id="25" name="Group 24">
            <a:extLst>
              <a:ext uri="{FF2B5EF4-FFF2-40B4-BE49-F238E27FC236}">
                <a16:creationId xmlns:a16="http://schemas.microsoft.com/office/drawing/2014/main" id="{922EB403-2740-FF1D-B0E2-637D1A434588}"/>
              </a:ext>
            </a:extLst>
          </p:cNvPr>
          <p:cNvGrpSpPr/>
          <p:nvPr/>
        </p:nvGrpSpPr>
        <p:grpSpPr>
          <a:xfrm>
            <a:off x="1094539" y="554826"/>
            <a:ext cx="7869321" cy="436215"/>
            <a:chOff x="-189963" y="3530702"/>
            <a:chExt cx="4732227" cy="1106887"/>
          </a:xfrm>
          <a:effectLst>
            <a:outerShdw blurRad="63500" sx="102000" sy="102000" algn="ctr" rotWithShape="0">
              <a:prstClr val="black">
                <a:alpha val="40000"/>
              </a:prstClr>
            </a:outerShdw>
          </a:effectLst>
        </p:grpSpPr>
        <p:sp>
          <p:nvSpPr>
            <p:cNvPr id="26" name="Rectangle: Rounded Corners 25">
              <a:extLst>
                <a:ext uri="{FF2B5EF4-FFF2-40B4-BE49-F238E27FC236}">
                  <a16:creationId xmlns:a16="http://schemas.microsoft.com/office/drawing/2014/main" id="{9ECA6142-254E-145A-7829-DD2FA1434E73}"/>
                </a:ext>
              </a:extLst>
            </p:cNvPr>
            <p:cNvSpPr/>
            <p:nvPr/>
          </p:nvSpPr>
          <p:spPr>
            <a:xfrm flipV="1">
              <a:off x="-189963" y="3530702"/>
              <a:ext cx="4732227" cy="1106887"/>
            </a:xfrm>
            <a:prstGeom prst="roundRect">
              <a:avLst/>
            </a:prstGeom>
            <a:solidFill>
              <a:srgbClr val="6F6F71"/>
            </a:solidFill>
            <a:ln w="50800">
              <a:solidFill>
                <a:srgbClr val="C20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TextBox 26">
              <a:extLst>
                <a:ext uri="{FF2B5EF4-FFF2-40B4-BE49-F238E27FC236}">
                  <a16:creationId xmlns:a16="http://schemas.microsoft.com/office/drawing/2014/main" id="{9FFB32F0-DCA8-9A97-7132-6C944D269AE6}"/>
                </a:ext>
              </a:extLst>
            </p:cNvPr>
            <p:cNvSpPr txBox="1"/>
            <p:nvPr/>
          </p:nvSpPr>
          <p:spPr>
            <a:xfrm>
              <a:off x="-189963" y="3595075"/>
              <a:ext cx="4732227" cy="1015271"/>
            </a:xfrm>
            <a:prstGeom prst="rect">
              <a:avLst/>
            </a:prstGeom>
            <a:noFill/>
          </p:spPr>
          <p:txBody>
            <a:bodyPr wrap="square" rtlCol="0">
              <a:spAutoFit/>
            </a:bodyPr>
            <a:lstStyle/>
            <a:p>
              <a:pPr algn="ctr"/>
              <a:r>
                <a:rPr lang="en-US" sz="2000" b="1" dirty="0">
                  <a:solidFill>
                    <a:schemeClr val="bg1"/>
                  </a:solidFill>
                  <a:latin typeface="Aptos Display" panose="020B0004020202020204" pitchFamily="34" charset="0"/>
                  <a:ea typeface="LG Smart_H Bold" panose="020B0600000101010101" pitchFamily="34" charset="-127"/>
                  <a:cs typeface="Arial" panose="020B0604020202020204" pitchFamily="34" charset="0"/>
                </a:rPr>
                <a:t>Step 6:  Leak Check</a:t>
              </a:r>
              <a:endParaRPr lang="en-US" sz="1600" dirty="0">
                <a:solidFill>
                  <a:schemeClr val="bg1"/>
                </a:solidFill>
                <a:latin typeface="LG Smart_H Regular" panose="020B0600000101010101" pitchFamily="34" charset="-127"/>
                <a:ea typeface="LG Smart_H Regular" panose="020B0600000101010101" pitchFamily="34" charset="-127"/>
                <a:cs typeface="Arial" panose="020B0604020202020204" pitchFamily="34" charset="0"/>
              </a:endParaRPr>
            </a:p>
          </p:txBody>
        </p:sp>
      </p:grpSp>
      <p:pic>
        <p:nvPicPr>
          <p:cNvPr id="23" name="Picture 22" descr="A close-up of a device&#10;&#10;Description automatically generated">
            <a:extLst>
              <a:ext uri="{FF2B5EF4-FFF2-40B4-BE49-F238E27FC236}">
                <a16:creationId xmlns:a16="http://schemas.microsoft.com/office/drawing/2014/main" id="{F4ED2A4D-803C-0794-D50A-2A97BDD5A66E}"/>
              </a:ext>
            </a:extLst>
          </p:cNvPr>
          <p:cNvPicPr>
            <a:picLocks noChangeAspect="1"/>
          </p:cNvPicPr>
          <p:nvPr/>
        </p:nvPicPr>
        <p:blipFill rotWithShape="1">
          <a:blip r:embed="rId3">
            <a:extLst>
              <a:ext uri="{28A0092B-C50C-407E-A947-70E740481C1C}">
                <a14:useLocalDpi xmlns:a14="http://schemas.microsoft.com/office/drawing/2010/main" val="0"/>
              </a:ext>
            </a:extLst>
          </a:blip>
          <a:srcRect t="3984" b="5376"/>
          <a:stretch/>
        </p:blipFill>
        <p:spPr>
          <a:xfrm>
            <a:off x="4817447" y="1557275"/>
            <a:ext cx="2413346" cy="4860968"/>
          </a:xfrm>
          <a:prstGeom prst="rect">
            <a:avLst/>
          </a:prstGeom>
          <a:effectLst>
            <a:outerShdw blurRad="63500" sx="102000" sy="102000" algn="ctr" rotWithShape="0">
              <a:prstClr val="black">
                <a:alpha val="40000"/>
              </a:prstClr>
            </a:outerShdw>
          </a:effectLst>
        </p:spPr>
      </p:pic>
      <p:pic>
        <p:nvPicPr>
          <p:cNvPr id="30" name="Picture 29" descr="A screenshot of a cell phone&#10;&#10;Description automatically generated">
            <a:extLst>
              <a:ext uri="{FF2B5EF4-FFF2-40B4-BE49-F238E27FC236}">
                <a16:creationId xmlns:a16="http://schemas.microsoft.com/office/drawing/2014/main" id="{F406FB99-49C7-F729-3969-DA8C88459035}"/>
              </a:ext>
            </a:extLst>
          </p:cNvPr>
          <p:cNvPicPr>
            <a:picLocks noChangeAspect="1"/>
          </p:cNvPicPr>
          <p:nvPr/>
        </p:nvPicPr>
        <p:blipFill rotWithShape="1">
          <a:blip r:embed="rId4">
            <a:extLst>
              <a:ext uri="{28A0092B-C50C-407E-A947-70E740481C1C}">
                <a14:useLocalDpi xmlns:a14="http://schemas.microsoft.com/office/drawing/2010/main" val="0"/>
              </a:ext>
            </a:extLst>
          </a:blip>
          <a:srcRect t="6737"/>
          <a:stretch/>
        </p:blipFill>
        <p:spPr>
          <a:xfrm>
            <a:off x="7476391" y="1549412"/>
            <a:ext cx="2349233" cy="4868829"/>
          </a:xfrm>
          <a:prstGeom prst="rect">
            <a:avLst/>
          </a:prstGeom>
          <a:effectLst>
            <a:outerShdw blurRad="63500" sx="102000" sy="102000" algn="ctr" rotWithShape="0">
              <a:prstClr val="black">
                <a:alpha val="40000"/>
              </a:prstClr>
            </a:outerShdw>
          </a:effectLst>
        </p:spPr>
      </p:pic>
      <p:sp>
        <p:nvSpPr>
          <p:cNvPr id="31" name="TextBox 30">
            <a:extLst>
              <a:ext uri="{FF2B5EF4-FFF2-40B4-BE49-F238E27FC236}">
                <a16:creationId xmlns:a16="http://schemas.microsoft.com/office/drawing/2014/main" id="{AC364EEF-9848-75DD-3C75-649CE0989822}"/>
              </a:ext>
            </a:extLst>
          </p:cNvPr>
          <p:cNvSpPr txBox="1"/>
          <p:nvPr/>
        </p:nvSpPr>
        <p:spPr>
          <a:xfrm>
            <a:off x="4728352" y="6499558"/>
            <a:ext cx="5173696" cy="954107"/>
          </a:xfrm>
          <a:prstGeom prst="rect">
            <a:avLst/>
          </a:prstGeom>
          <a:noFill/>
        </p:spPr>
        <p:txBody>
          <a:bodyPr wrap="square" rtlCol="0">
            <a:spAutoFit/>
          </a:bodyPr>
          <a:lstStyle/>
          <a:p>
            <a:pPr algn="ctr"/>
            <a:r>
              <a:rPr lang="en-US" sz="1400" dirty="0"/>
              <a:t>If techs need a refresher on how to perform leak checks, they can use this link: </a:t>
            </a:r>
            <a:r>
              <a:rPr lang="en-US" sz="1400" dirty="0">
                <a:hlinkClick r:id="rId5"/>
              </a:rPr>
              <a:t>https://lgrepaircenter.com/nitrogenpressure/</a:t>
            </a:r>
            <a:r>
              <a:rPr lang="en-US" sz="1400" dirty="0"/>
              <a:t> </a:t>
            </a:r>
          </a:p>
          <a:p>
            <a:pPr algn="ctr"/>
            <a:r>
              <a:rPr lang="en-US" sz="1400" b="1" dirty="0"/>
              <a:t>This article gives multiple examples of leak points and how to videos.</a:t>
            </a:r>
          </a:p>
        </p:txBody>
      </p:sp>
      <p:pic>
        <p:nvPicPr>
          <p:cNvPr id="3" name="Picture 2" descr="A screenshot of a device&#10;&#10;Description automatically generated">
            <a:extLst>
              <a:ext uri="{FF2B5EF4-FFF2-40B4-BE49-F238E27FC236}">
                <a16:creationId xmlns:a16="http://schemas.microsoft.com/office/drawing/2014/main" id="{27E81DA6-D82F-C8A6-C370-E6307F3DAF14}"/>
              </a:ext>
            </a:extLst>
          </p:cNvPr>
          <p:cNvPicPr>
            <a:picLocks noChangeAspect="1"/>
          </p:cNvPicPr>
          <p:nvPr/>
        </p:nvPicPr>
        <p:blipFill rotWithShape="1">
          <a:blip r:embed="rId6">
            <a:extLst>
              <a:ext uri="{28A0092B-C50C-407E-A947-70E740481C1C}">
                <a14:useLocalDpi xmlns:a14="http://schemas.microsoft.com/office/drawing/2010/main" val="0"/>
              </a:ext>
            </a:extLst>
          </a:blip>
          <a:srcRect t="5123" b="20275"/>
          <a:stretch/>
        </p:blipFill>
        <p:spPr>
          <a:xfrm>
            <a:off x="2169151" y="1862075"/>
            <a:ext cx="2364306" cy="3919600"/>
          </a:xfrm>
          <a:prstGeom prst="rect">
            <a:avLst/>
          </a:prstGeom>
          <a:effectLst>
            <a:outerShdw blurRad="63500" sx="102000" sy="102000" algn="ctr" rotWithShape="0">
              <a:prstClr val="black">
                <a:alpha val="40000"/>
              </a:prstClr>
            </a:outerShdw>
          </a:effectLst>
        </p:spPr>
      </p:pic>
      <p:sp>
        <p:nvSpPr>
          <p:cNvPr id="19" name="TextBox 18">
            <a:extLst>
              <a:ext uri="{FF2B5EF4-FFF2-40B4-BE49-F238E27FC236}">
                <a16:creationId xmlns:a16="http://schemas.microsoft.com/office/drawing/2014/main" id="{0CE43EFB-1873-41ED-78BC-BEAF46D8CAA9}"/>
              </a:ext>
            </a:extLst>
          </p:cNvPr>
          <p:cNvSpPr txBox="1"/>
          <p:nvPr/>
        </p:nvSpPr>
        <p:spPr>
          <a:xfrm>
            <a:off x="2245599" y="5931585"/>
            <a:ext cx="2211410" cy="1754326"/>
          </a:xfrm>
          <a:prstGeom prst="rect">
            <a:avLst/>
          </a:prstGeom>
          <a:noFill/>
          <a:ln w="38100">
            <a:solidFill>
              <a:srgbClr val="18F03C"/>
            </a:solidFill>
          </a:ln>
        </p:spPr>
        <p:txBody>
          <a:bodyPr wrap="square" rtlCol="0">
            <a:spAutoFit/>
          </a:bodyPr>
          <a:lstStyle/>
          <a:p>
            <a:pPr algn="ctr"/>
            <a:r>
              <a:rPr lang="en-US" sz="1200" b="1" dirty="0"/>
              <a:t>Note: for Techs under 10% reclaim… The only picture requirement in Step 6 would be to show the evaporator replacement picture if an evaporator coil was called for in Step 3. Leak Checking Pictures are skipped for under 10% reclaim.</a:t>
            </a:r>
          </a:p>
        </p:txBody>
      </p:sp>
      <p:sp>
        <p:nvSpPr>
          <p:cNvPr id="20" name="TextBox 19">
            <a:extLst>
              <a:ext uri="{FF2B5EF4-FFF2-40B4-BE49-F238E27FC236}">
                <a16:creationId xmlns:a16="http://schemas.microsoft.com/office/drawing/2014/main" id="{EAD0B09E-F350-26BB-7190-8D2DD3446972}"/>
              </a:ext>
            </a:extLst>
          </p:cNvPr>
          <p:cNvSpPr txBox="1"/>
          <p:nvPr/>
        </p:nvSpPr>
        <p:spPr>
          <a:xfrm>
            <a:off x="5486400" y="42334"/>
            <a:ext cx="4598129" cy="369332"/>
          </a:xfrm>
          <a:prstGeom prst="rect">
            <a:avLst/>
          </a:prstGeom>
          <a:noFill/>
        </p:spPr>
        <p:txBody>
          <a:bodyPr wrap="square" rtlCol="0">
            <a:spAutoFit/>
          </a:bodyPr>
          <a:lstStyle/>
          <a:p>
            <a:pPr algn="r"/>
            <a:r>
              <a:rPr lang="en-US" dirty="0">
                <a:latin typeface="Aptos Display" panose="020B0004020202020204" pitchFamily="34" charset="0"/>
              </a:rPr>
              <a:t>No Cool Checklist Update -  November 2025</a:t>
            </a:r>
          </a:p>
        </p:txBody>
      </p:sp>
    </p:spTree>
    <p:extLst>
      <p:ext uri="{BB962C8B-B14F-4D97-AF65-F5344CB8AC3E}">
        <p14:creationId xmlns:p14="http://schemas.microsoft.com/office/powerpoint/2010/main" val="1985164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C22775-D818-9FA5-0A59-AC3B133FD98B}"/>
              </a:ext>
            </a:extLst>
          </p:cNvPr>
          <p:cNvSpPr/>
          <p:nvPr/>
        </p:nvSpPr>
        <p:spPr>
          <a:xfrm>
            <a:off x="4104167" y="0"/>
            <a:ext cx="1828800" cy="398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984255D9-47DC-C531-7908-924F76B0380B}"/>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D8F2289-137B-9FC6-4292-8EC49C68F35A}"/>
              </a:ext>
            </a:extLst>
          </p:cNvPr>
          <p:cNvCxnSpPr>
            <a:cxnSpLocks/>
          </p:cNvCxnSpPr>
          <p:nvPr/>
        </p:nvCxnSpPr>
        <p:spPr>
          <a:xfrm>
            <a:off x="0" y="417845"/>
            <a:ext cx="100584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A17656A-8A79-3DAD-DBB6-A9877E0D4ECF}"/>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FC6363B-0C20-41ED-8541-FD58547B379C}"/>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5875318-2441-8E71-8201-52460BFB6C05}"/>
              </a:ext>
            </a:extLst>
          </p:cNvPr>
          <p:cNvPicPr>
            <a:picLocks noChangeAspect="1"/>
          </p:cNvPicPr>
          <p:nvPr/>
        </p:nvPicPr>
        <p:blipFill>
          <a:blip r:embed="rId2"/>
          <a:stretch>
            <a:fillRect/>
          </a:stretch>
        </p:blipFill>
        <p:spPr>
          <a:xfrm>
            <a:off x="10875" y="38735"/>
            <a:ext cx="744048" cy="359484"/>
          </a:xfrm>
          <a:prstGeom prst="rect">
            <a:avLst/>
          </a:prstGeom>
        </p:spPr>
      </p:pic>
      <p:sp>
        <p:nvSpPr>
          <p:cNvPr id="11" name="TextBox 10">
            <a:extLst>
              <a:ext uri="{FF2B5EF4-FFF2-40B4-BE49-F238E27FC236}">
                <a16:creationId xmlns:a16="http://schemas.microsoft.com/office/drawing/2014/main" id="{4A036792-112F-82C6-91A5-07D51595AA0A}"/>
              </a:ext>
            </a:extLst>
          </p:cNvPr>
          <p:cNvSpPr txBox="1"/>
          <p:nvPr/>
        </p:nvSpPr>
        <p:spPr>
          <a:xfrm>
            <a:off x="2905064" y="42334"/>
            <a:ext cx="4248272" cy="369332"/>
          </a:xfrm>
          <a:prstGeom prst="rect">
            <a:avLst/>
          </a:prstGeom>
          <a:noFill/>
        </p:spPr>
        <p:txBody>
          <a:bodyPr wrap="square" rtlCol="0">
            <a:spAutoFit/>
          </a:bodyPr>
          <a:lstStyle/>
          <a:p>
            <a:pPr algn="ctr"/>
            <a:r>
              <a:rPr lang="en-US" b="1" dirty="0">
                <a:latin typeface="Aptos Display" panose="020B0004020202020204" pitchFamily="34" charset="0"/>
              </a:rPr>
              <a:t>Pg.12</a:t>
            </a:r>
          </a:p>
        </p:txBody>
      </p:sp>
      <p:sp>
        <p:nvSpPr>
          <p:cNvPr id="29" name="TextBox 28">
            <a:extLst>
              <a:ext uri="{FF2B5EF4-FFF2-40B4-BE49-F238E27FC236}">
                <a16:creationId xmlns:a16="http://schemas.microsoft.com/office/drawing/2014/main" id="{F2F1EA7C-3BA3-5E65-18BB-27F3097CE018}"/>
              </a:ext>
            </a:extLst>
          </p:cNvPr>
          <p:cNvSpPr txBox="1"/>
          <p:nvPr/>
        </p:nvSpPr>
        <p:spPr>
          <a:xfrm>
            <a:off x="148818" y="1274590"/>
            <a:ext cx="2756246" cy="5755422"/>
          </a:xfrm>
          <a:prstGeom prst="rect">
            <a:avLst/>
          </a:prstGeom>
          <a:noFill/>
        </p:spPr>
        <p:txBody>
          <a:bodyPr wrap="square" rtlCol="0">
            <a:spAutoFit/>
          </a:bodyPr>
          <a:lstStyle/>
          <a:p>
            <a:r>
              <a:rPr lang="en-US" sz="1600" b="1" dirty="0">
                <a:highlight>
                  <a:srgbClr val="00FFFF"/>
                </a:highlight>
              </a:rPr>
              <a:t>There is no change from the current checklist.</a:t>
            </a:r>
          </a:p>
          <a:p>
            <a:pPr marL="285750" indent="-285750">
              <a:buFontTx/>
              <a:buChar char="-"/>
            </a:pPr>
            <a:endParaRPr lang="en-US" sz="1600" dirty="0"/>
          </a:p>
          <a:p>
            <a:pPr marL="342900" indent="-342900">
              <a:buAutoNum type="arabicParenR"/>
            </a:pPr>
            <a:r>
              <a:rPr lang="en-US" sz="1600" dirty="0"/>
              <a:t>Pull down to 500 microns (or lower) and take the first picture.</a:t>
            </a:r>
          </a:p>
          <a:p>
            <a:pPr marL="342900" indent="-342900">
              <a:buAutoNum type="arabicParenR"/>
            </a:pPr>
            <a:endParaRPr lang="en-US" sz="1600" dirty="0"/>
          </a:p>
          <a:p>
            <a:pPr marL="342900" indent="-342900">
              <a:buAutoNum type="arabicParenR"/>
            </a:pPr>
            <a:r>
              <a:rPr lang="en-US" sz="1600" dirty="0"/>
              <a:t>A 10-minute timer will start when the first picture is taken. Continue to run the vacuum pump for the 10-minute duration.</a:t>
            </a:r>
          </a:p>
          <a:p>
            <a:pPr marL="342900" indent="-342900">
              <a:buAutoNum type="arabicParenR"/>
            </a:pPr>
            <a:endParaRPr lang="en-US" sz="1600" dirty="0"/>
          </a:p>
          <a:p>
            <a:pPr marL="342900" indent="-342900">
              <a:buAutoNum type="arabicParenR"/>
            </a:pPr>
            <a:r>
              <a:rPr lang="en-US" sz="1600" dirty="0"/>
              <a:t>Take a picture of the lowest micron level achieved after the 10 minutes is complete. </a:t>
            </a:r>
            <a:r>
              <a:rPr lang="en-US" sz="1600" b="1" i="1" dirty="0"/>
              <a:t>(Expectation is that the final micron level should be lower than the 500 micron start point)</a:t>
            </a:r>
          </a:p>
        </p:txBody>
      </p:sp>
      <p:grpSp>
        <p:nvGrpSpPr>
          <p:cNvPr id="25" name="Group 24">
            <a:extLst>
              <a:ext uri="{FF2B5EF4-FFF2-40B4-BE49-F238E27FC236}">
                <a16:creationId xmlns:a16="http://schemas.microsoft.com/office/drawing/2014/main" id="{922EB403-2740-FF1D-B0E2-637D1A434588}"/>
              </a:ext>
            </a:extLst>
          </p:cNvPr>
          <p:cNvGrpSpPr/>
          <p:nvPr/>
        </p:nvGrpSpPr>
        <p:grpSpPr>
          <a:xfrm>
            <a:off x="1094539" y="554826"/>
            <a:ext cx="7869321" cy="436215"/>
            <a:chOff x="-189963" y="3530702"/>
            <a:chExt cx="4732227" cy="1106887"/>
          </a:xfrm>
          <a:effectLst>
            <a:outerShdw blurRad="63500" sx="102000" sy="102000" algn="ctr" rotWithShape="0">
              <a:prstClr val="black">
                <a:alpha val="40000"/>
              </a:prstClr>
            </a:outerShdw>
          </a:effectLst>
        </p:grpSpPr>
        <p:sp>
          <p:nvSpPr>
            <p:cNvPr id="26" name="Rectangle: Rounded Corners 25">
              <a:extLst>
                <a:ext uri="{FF2B5EF4-FFF2-40B4-BE49-F238E27FC236}">
                  <a16:creationId xmlns:a16="http://schemas.microsoft.com/office/drawing/2014/main" id="{9ECA6142-254E-145A-7829-DD2FA1434E73}"/>
                </a:ext>
              </a:extLst>
            </p:cNvPr>
            <p:cNvSpPr/>
            <p:nvPr/>
          </p:nvSpPr>
          <p:spPr>
            <a:xfrm flipV="1">
              <a:off x="-189963" y="3530702"/>
              <a:ext cx="4732227" cy="1106887"/>
            </a:xfrm>
            <a:prstGeom prst="roundRect">
              <a:avLst/>
            </a:prstGeom>
            <a:solidFill>
              <a:srgbClr val="6F6F71"/>
            </a:solidFill>
            <a:ln w="50800">
              <a:solidFill>
                <a:srgbClr val="C20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TextBox 26">
              <a:extLst>
                <a:ext uri="{FF2B5EF4-FFF2-40B4-BE49-F238E27FC236}">
                  <a16:creationId xmlns:a16="http://schemas.microsoft.com/office/drawing/2014/main" id="{9FFB32F0-DCA8-9A97-7132-6C944D269AE6}"/>
                </a:ext>
              </a:extLst>
            </p:cNvPr>
            <p:cNvSpPr txBox="1"/>
            <p:nvPr/>
          </p:nvSpPr>
          <p:spPr>
            <a:xfrm>
              <a:off x="-189963" y="3595075"/>
              <a:ext cx="4732227" cy="1015271"/>
            </a:xfrm>
            <a:prstGeom prst="rect">
              <a:avLst/>
            </a:prstGeom>
            <a:noFill/>
          </p:spPr>
          <p:txBody>
            <a:bodyPr wrap="square" rtlCol="0">
              <a:spAutoFit/>
            </a:bodyPr>
            <a:lstStyle/>
            <a:p>
              <a:pPr algn="ctr"/>
              <a:r>
                <a:rPr lang="en-US" sz="2000" b="1" dirty="0">
                  <a:solidFill>
                    <a:schemeClr val="bg1"/>
                  </a:solidFill>
                  <a:latin typeface="Aptos Display" panose="020B0004020202020204" pitchFamily="34" charset="0"/>
                  <a:ea typeface="LG Smart_H Bold" panose="020B0600000101010101" pitchFamily="34" charset="-127"/>
                  <a:cs typeface="Arial" panose="020B0604020202020204" pitchFamily="34" charset="0"/>
                </a:rPr>
                <a:t>Step 7:  Vacuum System</a:t>
              </a:r>
              <a:endParaRPr lang="en-US" sz="1600" dirty="0">
                <a:solidFill>
                  <a:schemeClr val="bg1"/>
                </a:solidFill>
                <a:latin typeface="LG Smart_H Regular" panose="020B0600000101010101" pitchFamily="34" charset="-127"/>
                <a:ea typeface="LG Smart_H Regular" panose="020B0600000101010101" pitchFamily="34" charset="-127"/>
                <a:cs typeface="Arial" panose="020B0604020202020204" pitchFamily="34" charset="0"/>
              </a:endParaRPr>
            </a:p>
          </p:txBody>
        </p:sp>
      </p:grpSp>
      <p:pic>
        <p:nvPicPr>
          <p:cNvPr id="19" name="Picture 18">
            <a:extLst>
              <a:ext uri="{FF2B5EF4-FFF2-40B4-BE49-F238E27FC236}">
                <a16:creationId xmlns:a16="http://schemas.microsoft.com/office/drawing/2014/main" id="{811ED4A4-AC6E-A389-7679-0B69F592ED26}"/>
              </a:ext>
            </a:extLst>
          </p:cNvPr>
          <p:cNvPicPr>
            <a:picLocks noChangeAspect="1"/>
          </p:cNvPicPr>
          <p:nvPr/>
        </p:nvPicPr>
        <p:blipFill>
          <a:blip r:embed="rId3"/>
          <a:stretch>
            <a:fillRect/>
          </a:stretch>
        </p:blipFill>
        <p:spPr>
          <a:xfrm>
            <a:off x="6177251" y="6599102"/>
            <a:ext cx="361950" cy="190500"/>
          </a:xfrm>
          <a:prstGeom prst="rect">
            <a:avLst/>
          </a:prstGeom>
        </p:spPr>
      </p:pic>
      <p:pic>
        <p:nvPicPr>
          <p:cNvPr id="20" name="Picture 19" descr="A computer system with wires&#10;&#10;AI-generated content may be incorrect.">
            <a:extLst>
              <a:ext uri="{FF2B5EF4-FFF2-40B4-BE49-F238E27FC236}">
                <a16:creationId xmlns:a16="http://schemas.microsoft.com/office/drawing/2014/main" id="{5F7D6216-ADF6-B4B8-D095-862CD6B2ED8B}"/>
              </a:ext>
            </a:extLst>
          </p:cNvPr>
          <p:cNvPicPr>
            <a:picLocks noChangeAspect="1"/>
          </p:cNvPicPr>
          <p:nvPr/>
        </p:nvPicPr>
        <p:blipFill>
          <a:blip r:embed="rId4">
            <a:extLst>
              <a:ext uri="{28A0092B-C50C-407E-A947-70E740481C1C}">
                <a14:useLocalDpi xmlns:a14="http://schemas.microsoft.com/office/drawing/2010/main" val="0"/>
              </a:ext>
            </a:extLst>
          </a:blip>
          <a:srcRect t="4582"/>
          <a:stretch/>
        </p:blipFill>
        <p:spPr>
          <a:xfrm>
            <a:off x="3134575" y="1251468"/>
            <a:ext cx="2878295" cy="6103087"/>
          </a:xfrm>
          <a:prstGeom prst="rect">
            <a:avLst/>
          </a:prstGeom>
          <a:effectLst>
            <a:outerShdw blurRad="63500" sx="102000" sy="102000" algn="ctr" rotWithShape="0">
              <a:prstClr val="black">
                <a:alpha val="40000"/>
              </a:prstClr>
            </a:outerShdw>
          </a:effectLst>
        </p:spPr>
      </p:pic>
      <p:grpSp>
        <p:nvGrpSpPr>
          <p:cNvPr id="21" name="Group 20">
            <a:extLst>
              <a:ext uri="{FF2B5EF4-FFF2-40B4-BE49-F238E27FC236}">
                <a16:creationId xmlns:a16="http://schemas.microsoft.com/office/drawing/2014/main" id="{F37A8068-3ED5-B66E-40CA-C096E7EB394D}"/>
              </a:ext>
            </a:extLst>
          </p:cNvPr>
          <p:cNvGrpSpPr/>
          <p:nvPr/>
        </p:nvGrpSpPr>
        <p:grpSpPr>
          <a:xfrm>
            <a:off x="6449747" y="1251468"/>
            <a:ext cx="2878295" cy="6111834"/>
            <a:chOff x="7049822" y="1334433"/>
            <a:chExt cx="2878295" cy="6111834"/>
          </a:xfrm>
        </p:grpSpPr>
        <p:pic>
          <p:nvPicPr>
            <p:cNvPr id="22" name="Picture 21" descr="A screenshot of a device&#10;&#10;Description automatically generated">
              <a:extLst>
                <a:ext uri="{FF2B5EF4-FFF2-40B4-BE49-F238E27FC236}">
                  <a16:creationId xmlns:a16="http://schemas.microsoft.com/office/drawing/2014/main" id="{FEED67A7-E3E7-146D-0A17-9BCD069ADA7B}"/>
                </a:ext>
              </a:extLst>
            </p:cNvPr>
            <p:cNvPicPr>
              <a:picLocks noChangeAspect="1"/>
            </p:cNvPicPr>
            <p:nvPr/>
          </p:nvPicPr>
          <p:blipFill>
            <a:blip r:embed="rId5">
              <a:extLst>
                <a:ext uri="{28A0092B-C50C-407E-A947-70E740481C1C}">
                  <a14:useLocalDpi xmlns:a14="http://schemas.microsoft.com/office/drawing/2010/main" val="0"/>
                </a:ext>
              </a:extLst>
            </a:blip>
            <a:srcRect t="4446"/>
            <a:stretch/>
          </p:blipFill>
          <p:spPr>
            <a:xfrm>
              <a:off x="7049822" y="1334433"/>
              <a:ext cx="2878295" cy="6111834"/>
            </a:xfrm>
            <a:prstGeom prst="rect">
              <a:avLst/>
            </a:prstGeom>
            <a:effectLst>
              <a:outerShdw blurRad="63500" sx="102000" sy="102000" algn="ctr" rotWithShape="0">
                <a:prstClr val="black">
                  <a:alpha val="40000"/>
                </a:prstClr>
              </a:outerShdw>
            </a:effectLst>
          </p:spPr>
        </p:pic>
        <p:pic>
          <p:nvPicPr>
            <p:cNvPr id="24" name="Picture 23">
              <a:extLst>
                <a:ext uri="{FF2B5EF4-FFF2-40B4-BE49-F238E27FC236}">
                  <a16:creationId xmlns:a16="http://schemas.microsoft.com/office/drawing/2014/main" id="{F221B562-D54B-061F-9B23-2FBAF2B3FCDD}"/>
                </a:ext>
              </a:extLst>
            </p:cNvPr>
            <p:cNvPicPr>
              <a:picLocks noChangeAspect="1"/>
            </p:cNvPicPr>
            <p:nvPr/>
          </p:nvPicPr>
          <p:blipFill>
            <a:blip r:embed="rId6"/>
            <a:stretch>
              <a:fillRect/>
            </a:stretch>
          </p:blipFill>
          <p:spPr>
            <a:xfrm>
              <a:off x="7153336" y="6523245"/>
              <a:ext cx="258436" cy="192917"/>
            </a:xfrm>
            <a:prstGeom prst="rect">
              <a:avLst/>
            </a:prstGeom>
          </p:spPr>
        </p:pic>
      </p:grpSp>
      <p:sp>
        <p:nvSpPr>
          <p:cNvPr id="23" name="TextBox 22">
            <a:extLst>
              <a:ext uri="{FF2B5EF4-FFF2-40B4-BE49-F238E27FC236}">
                <a16:creationId xmlns:a16="http://schemas.microsoft.com/office/drawing/2014/main" id="{3250B1D3-32F2-500E-7C20-97292C5A46DA}"/>
              </a:ext>
            </a:extLst>
          </p:cNvPr>
          <p:cNvSpPr txBox="1"/>
          <p:nvPr/>
        </p:nvSpPr>
        <p:spPr>
          <a:xfrm>
            <a:off x="5486400" y="42334"/>
            <a:ext cx="4598129" cy="369332"/>
          </a:xfrm>
          <a:prstGeom prst="rect">
            <a:avLst/>
          </a:prstGeom>
          <a:noFill/>
        </p:spPr>
        <p:txBody>
          <a:bodyPr wrap="square" rtlCol="0">
            <a:spAutoFit/>
          </a:bodyPr>
          <a:lstStyle/>
          <a:p>
            <a:pPr algn="r"/>
            <a:r>
              <a:rPr lang="en-US" dirty="0">
                <a:latin typeface="Aptos Display" panose="020B0004020202020204" pitchFamily="34" charset="0"/>
              </a:rPr>
              <a:t>No Cool Checklist Update -  November 2025</a:t>
            </a:r>
          </a:p>
        </p:txBody>
      </p:sp>
    </p:spTree>
    <p:extLst>
      <p:ext uri="{BB962C8B-B14F-4D97-AF65-F5344CB8AC3E}">
        <p14:creationId xmlns:p14="http://schemas.microsoft.com/office/powerpoint/2010/main" val="3721101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5">
            <a:extLst>
              <a:ext uri="{FF2B5EF4-FFF2-40B4-BE49-F238E27FC236}">
                <a16:creationId xmlns:a16="http://schemas.microsoft.com/office/drawing/2014/main" id="{4EC5694D-628F-88F1-977B-9415296442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1309" y="2499311"/>
            <a:ext cx="1811277" cy="2455994"/>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20C22775-D818-9FA5-0A59-AC3B133FD98B}"/>
              </a:ext>
            </a:extLst>
          </p:cNvPr>
          <p:cNvSpPr/>
          <p:nvPr/>
        </p:nvSpPr>
        <p:spPr>
          <a:xfrm>
            <a:off x="4104167" y="0"/>
            <a:ext cx="1828800" cy="398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984255D9-47DC-C531-7908-924F76B0380B}"/>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D8F2289-137B-9FC6-4292-8EC49C68F35A}"/>
              </a:ext>
            </a:extLst>
          </p:cNvPr>
          <p:cNvCxnSpPr>
            <a:cxnSpLocks/>
          </p:cNvCxnSpPr>
          <p:nvPr/>
        </p:nvCxnSpPr>
        <p:spPr>
          <a:xfrm>
            <a:off x="0" y="417845"/>
            <a:ext cx="100584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A17656A-8A79-3DAD-DBB6-A9877E0D4ECF}"/>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FC6363B-0C20-41ED-8541-FD58547B379C}"/>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5875318-2441-8E71-8201-52460BFB6C05}"/>
              </a:ext>
            </a:extLst>
          </p:cNvPr>
          <p:cNvPicPr>
            <a:picLocks noChangeAspect="1"/>
          </p:cNvPicPr>
          <p:nvPr/>
        </p:nvPicPr>
        <p:blipFill>
          <a:blip r:embed="rId3"/>
          <a:stretch>
            <a:fillRect/>
          </a:stretch>
        </p:blipFill>
        <p:spPr>
          <a:xfrm>
            <a:off x="10875" y="38735"/>
            <a:ext cx="744048" cy="359484"/>
          </a:xfrm>
          <a:prstGeom prst="rect">
            <a:avLst/>
          </a:prstGeom>
        </p:spPr>
      </p:pic>
      <p:sp>
        <p:nvSpPr>
          <p:cNvPr id="11" name="TextBox 10">
            <a:extLst>
              <a:ext uri="{FF2B5EF4-FFF2-40B4-BE49-F238E27FC236}">
                <a16:creationId xmlns:a16="http://schemas.microsoft.com/office/drawing/2014/main" id="{4A036792-112F-82C6-91A5-07D51595AA0A}"/>
              </a:ext>
            </a:extLst>
          </p:cNvPr>
          <p:cNvSpPr txBox="1"/>
          <p:nvPr/>
        </p:nvSpPr>
        <p:spPr>
          <a:xfrm>
            <a:off x="2905064" y="42334"/>
            <a:ext cx="4248272" cy="369332"/>
          </a:xfrm>
          <a:prstGeom prst="rect">
            <a:avLst/>
          </a:prstGeom>
          <a:noFill/>
        </p:spPr>
        <p:txBody>
          <a:bodyPr wrap="square" rtlCol="0">
            <a:spAutoFit/>
          </a:bodyPr>
          <a:lstStyle/>
          <a:p>
            <a:pPr algn="ctr"/>
            <a:r>
              <a:rPr lang="en-US" b="1" dirty="0">
                <a:latin typeface="Aptos Display" panose="020B0004020202020204" pitchFamily="34" charset="0"/>
              </a:rPr>
              <a:t>Pg.13</a:t>
            </a:r>
          </a:p>
        </p:txBody>
      </p:sp>
      <p:grpSp>
        <p:nvGrpSpPr>
          <p:cNvPr id="21" name="Group 20">
            <a:extLst>
              <a:ext uri="{FF2B5EF4-FFF2-40B4-BE49-F238E27FC236}">
                <a16:creationId xmlns:a16="http://schemas.microsoft.com/office/drawing/2014/main" id="{C2170579-5FD0-3667-53EB-FD25D3750E89}"/>
              </a:ext>
            </a:extLst>
          </p:cNvPr>
          <p:cNvGrpSpPr/>
          <p:nvPr/>
        </p:nvGrpSpPr>
        <p:grpSpPr>
          <a:xfrm>
            <a:off x="1094539" y="541764"/>
            <a:ext cx="7869321" cy="671700"/>
            <a:chOff x="-189963" y="3530702"/>
            <a:chExt cx="4732227" cy="1704426"/>
          </a:xfrm>
          <a:effectLst>
            <a:outerShdw blurRad="63500" sx="102000" sy="102000" algn="ctr" rotWithShape="0">
              <a:prstClr val="black">
                <a:alpha val="40000"/>
              </a:prstClr>
            </a:outerShdw>
          </a:effectLst>
        </p:grpSpPr>
        <p:sp>
          <p:nvSpPr>
            <p:cNvPr id="22" name="Rectangle: Rounded Corners 21">
              <a:extLst>
                <a:ext uri="{FF2B5EF4-FFF2-40B4-BE49-F238E27FC236}">
                  <a16:creationId xmlns:a16="http://schemas.microsoft.com/office/drawing/2014/main" id="{E1BDF6BC-F45E-AF56-74E5-8ACD04F79CE7}"/>
                </a:ext>
              </a:extLst>
            </p:cNvPr>
            <p:cNvSpPr/>
            <p:nvPr/>
          </p:nvSpPr>
          <p:spPr>
            <a:xfrm flipV="1">
              <a:off x="-189963" y="3530702"/>
              <a:ext cx="4732227" cy="1106887"/>
            </a:xfrm>
            <a:prstGeom prst="roundRect">
              <a:avLst/>
            </a:prstGeom>
            <a:solidFill>
              <a:srgbClr val="6F6F71"/>
            </a:solidFill>
            <a:ln w="50800">
              <a:solidFill>
                <a:srgbClr val="C20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 name="TextBox 22">
              <a:extLst>
                <a:ext uri="{FF2B5EF4-FFF2-40B4-BE49-F238E27FC236}">
                  <a16:creationId xmlns:a16="http://schemas.microsoft.com/office/drawing/2014/main" id="{A52AC859-90AE-887F-985A-96D32082B3F0}"/>
                </a:ext>
              </a:extLst>
            </p:cNvPr>
            <p:cNvSpPr txBox="1"/>
            <p:nvPr/>
          </p:nvSpPr>
          <p:spPr>
            <a:xfrm>
              <a:off x="-189963" y="3595075"/>
              <a:ext cx="4732227" cy="1640053"/>
            </a:xfrm>
            <a:prstGeom prst="rect">
              <a:avLst/>
            </a:prstGeom>
            <a:noFill/>
          </p:spPr>
          <p:txBody>
            <a:bodyPr wrap="square" rtlCol="0">
              <a:spAutoFit/>
            </a:bodyPr>
            <a:lstStyle/>
            <a:p>
              <a:pPr algn="ctr"/>
              <a:r>
                <a:rPr lang="en-US" sz="2000" b="1" dirty="0">
                  <a:solidFill>
                    <a:srgbClr val="FFFF00"/>
                  </a:solidFill>
                  <a:latin typeface="Aptos Display" panose="020B0004020202020204" pitchFamily="34" charset="0"/>
                  <a:ea typeface="LG Smart_H Bold" panose="020B0600000101010101" pitchFamily="34" charset="-127"/>
                  <a:cs typeface="Arial" panose="020B0604020202020204" pitchFamily="34" charset="0"/>
                </a:rPr>
                <a:t>Step 7 </a:t>
              </a:r>
              <a:r>
                <a:rPr lang="en-US" sz="2000" b="1" dirty="0">
                  <a:solidFill>
                    <a:srgbClr val="FFFF00"/>
                  </a:solidFill>
                  <a:latin typeface="Aptos Display" panose="020B0004020202020204" pitchFamily="34" charset="0"/>
                  <a:ea typeface="LG Smart_H SemiBold" panose="020B0600000101010101" pitchFamily="34" charset="-127"/>
                  <a:cs typeface="Arial" panose="020B0604020202020204" pitchFamily="34" charset="0"/>
                </a:rPr>
                <a:t>: New Items Reviewers Will Be Checking For</a:t>
              </a:r>
              <a:endParaRPr lang="en-US" sz="2000" b="1" dirty="0">
                <a:solidFill>
                  <a:srgbClr val="FFFF00"/>
                </a:solidFill>
                <a:latin typeface="Aptos Display" panose="020B0004020202020204" pitchFamily="34" charset="0"/>
                <a:ea typeface="LG Smart_H SemiBold" panose="020B0600000101010101" pitchFamily="34" charset="-127"/>
              </a:endParaRPr>
            </a:p>
            <a:p>
              <a:pPr algn="ctr"/>
              <a:endParaRPr lang="en-US" sz="1600" dirty="0">
                <a:solidFill>
                  <a:schemeClr val="bg1"/>
                </a:solidFill>
                <a:latin typeface="LG Smart_H Regular" panose="020B0600000101010101" pitchFamily="34" charset="-127"/>
                <a:ea typeface="LG Smart_H Regular" panose="020B0600000101010101" pitchFamily="34" charset="-127"/>
                <a:cs typeface="Arial" panose="020B0604020202020204" pitchFamily="34" charset="0"/>
              </a:endParaRPr>
            </a:p>
          </p:txBody>
        </p:sp>
      </p:grpSp>
      <p:sp>
        <p:nvSpPr>
          <p:cNvPr id="29" name="TextBox 28">
            <a:extLst>
              <a:ext uri="{FF2B5EF4-FFF2-40B4-BE49-F238E27FC236}">
                <a16:creationId xmlns:a16="http://schemas.microsoft.com/office/drawing/2014/main" id="{F2F1EA7C-3BA3-5E65-18BB-27F3097CE018}"/>
              </a:ext>
            </a:extLst>
          </p:cNvPr>
          <p:cNvSpPr txBox="1"/>
          <p:nvPr/>
        </p:nvSpPr>
        <p:spPr>
          <a:xfrm>
            <a:off x="113918" y="1036782"/>
            <a:ext cx="7963277" cy="715581"/>
          </a:xfrm>
          <a:prstGeom prst="rect">
            <a:avLst/>
          </a:prstGeom>
          <a:noFill/>
        </p:spPr>
        <p:txBody>
          <a:bodyPr wrap="square" rtlCol="0">
            <a:spAutoFit/>
          </a:bodyPr>
          <a:lstStyle/>
          <a:p>
            <a:r>
              <a:rPr lang="en-US" sz="1350" b="1" dirty="0"/>
              <a:t>1) Make sure all valves are open during the vacuum pictures.</a:t>
            </a:r>
          </a:p>
          <a:p>
            <a:pPr marL="285750" indent="-285750">
              <a:buFontTx/>
              <a:buChar char="-"/>
            </a:pPr>
            <a:r>
              <a:rPr lang="en-US" sz="1350" b="1" dirty="0">
                <a:solidFill>
                  <a:srgbClr val="FF0000"/>
                </a:solidFill>
              </a:rPr>
              <a:t>Several submissions submitted recently show valves closed during the vacuum process.</a:t>
            </a:r>
          </a:p>
          <a:p>
            <a:pPr marL="285750" indent="-285750">
              <a:buFontTx/>
              <a:buChar char="-"/>
            </a:pPr>
            <a:r>
              <a:rPr lang="en-US" sz="1350" b="1" dirty="0">
                <a:solidFill>
                  <a:srgbClr val="00B050"/>
                </a:solidFill>
              </a:rPr>
              <a:t>If using the “Vacuum Jig” make sure all valves are visible and in the open position.</a:t>
            </a:r>
          </a:p>
        </p:txBody>
      </p:sp>
      <p:cxnSp>
        <p:nvCxnSpPr>
          <p:cNvPr id="24" name="Straight Connector 23">
            <a:extLst>
              <a:ext uri="{FF2B5EF4-FFF2-40B4-BE49-F238E27FC236}">
                <a16:creationId xmlns:a16="http://schemas.microsoft.com/office/drawing/2014/main" id="{DFB05ED4-2086-5A8D-4F30-25BD4DA476C4}"/>
              </a:ext>
            </a:extLst>
          </p:cNvPr>
          <p:cNvCxnSpPr>
            <a:cxnSpLocks/>
          </p:cNvCxnSpPr>
          <p:nvPr/>
        </p:nvCxnSpPr>
        <p:spPr>
          <a:xfrm>
            <a:off x="3733800" y="1757496"/>
            <a:ext cx="0" cy="5948229"/>
          </a:xfrm>
          <a:prstGeom prst="line">
            <a:avLst/>
          </a:prstGeom>
          <a:ln w="38100">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984DA3AD-BCF5-7D25-46AD-E40209CA9FFC}"/>
              </a:ext>
            </a:extLst>
          </p:cNvPr>
          <p:cNvSpPr txBox="1"/>
          <p:nvPr/>
        </p:nvSpPr>
        <p:spPr>
          <a:xfrm>
            <a:off x="3733800" y="2049017"/>
            <a:ext cx="6373333" cy="369332"/>
          </a:xfrm>
          <a:prstGeom prst="rect">
            <a:avLst/>
          </a:prstGeom>
          <a:noFill/>
        </p:spPr>
        <p:txBody>
          <a:bodyPr wrap="square" rtlCol="0">
            <a:spAutoFit/>
          </a:bodyPr>
          <a:lstStyle/>
          <a:p>
            <a:pPr algn="ctr"/>
            <a:r>
              <a:rPr lang="en-US" b="1" dirty="0">
                <a:solidFill>
                  <a:srgbClr val="FF0000"/>
                </a:solidFill>
              </a:rPr>
              <a:t>Do Not Submit Pictures With Valves Not Visible or Closed:</a:t>
            </a:r>
          </a:p>
        </p:txBody>
      </p:sp>
      <p:pic>
        <p:nvPicPr>
          <p:cNvPr id="2051" name="Picture 7">
            <a:extLst>
              <a:ext uri="{FF2B5EF4-FFF2-40B4-BE49-F238E27FC236}">
                <a16:creationId xmlns:a16="http://schemas.microsoft.com/office/drawing/2014/main" id="{BDD88564-9D01-3845-4834-08A6113ABF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5765" y="2489385"/>
            <a:ext cx="1817144" cy="2455994"/>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052" name="Picture 12">
            <a:extLst>
              <a:ext uri="{FF2B5EF4-FFF2-40B4-BE49-F238E27FC236}">
                <a16:creationId xmlns:a16="http://schemas.microsoft.com/office/drawing/2014/main" id="{878DC7A4-3183-5EE5-5222-05278CB6D8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2378" y="5236857"/>
            <a:ext cx="1989137" cy="1939089"/>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F7524096-DB81-876F-41F9-730CA1AAF0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5429" y="2499311"/>
            <a:ext cx="1824453" cy="2455994"/>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054" name="Picture 17">
            <a:extLst>
              <a:ext uri="{FF2B5EF4-FFF2-40B4-BE49-F238E27FC236}">
                <a16:creationId xmlns:a16="http://schemas.microsoft.com/office/drawing/2014/main" id="{0E469E87-7FCE-CD5D-0748-1FFB8E383E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2297" y="5233635"/>
            <a:ext cx="1888096" cy="1939089"/>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pic>
      <p:cxnSp>
        <p:nvCxnSpPr>
          <p:cNvPr id="41" name="Straight Arrow Connector 40">
            <a:extLst>
              <a:ext uri="{FF2B5EF4-FFF2-40B4-BE49-F238E27FC236}">
                <a16:creationId xmlns:a16="http://schemas.microsoft.com/office/drawing/2014/main" id="{7627BD8B-4995-C7F2-B19A-B4D03C32F5E2}"/>
              </a:ext>
            </a:extLst>
          </p:cNvPr>
          <p:cNvCxnSpPr>
            <a:cxnSpLocks/>
          </p:cNvCxnSpPr>
          <p:nvPr/>
        </p:nvCxnSpPr>
        <p:spPr>
          <a:xfrm>
            <a:off x="4456346" y="6229350"/>
            <a:ext cx="214957" cy="367621"/>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055" name="Picture 22">
            <a:extLst>
              <a:ext uri="{FF2B5EF4-FFF2-40B4-BE49-F238E27FC236}">
                <a16:creationId xmlns:a16="http://schemas.microsoft.com/office/drawing/2014/main" id="{ADA70298-73C8-B70E-5F1B-BE4B4A6084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40290" y="5430067"/>
            <a:ext cx="1769592" cy="1546224"/>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059" name="Picture 11">
            <a:extLst>
              <a:ext uri="{FF2B5EF4-FFF2-40B4-BE49-F238E27FC236}">
                <a16:creationId xmlns:a16="http://schemas.microsoft.com/office/drawing/2014/main" id="{FC69154F-78BA-F1BB-8D31-A42BE92E7D9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334" t="5123" r="20915"/>
          <a:stretch/>
        </p:blipFill>
        <p:spPr bwMode="auto">
          <a:xfrm>
            <a:off x="494034" y="2172705"/>
            <a:ext cx="2862353" cy="5117809"/>
          </a:xfrm>
          <a:prstGeom prst="rect">
            <a:avLst/>
          </a:prstGeom>
          <a:noFill/>
          <a:ln w="31750">
            <a:solidFill>
              <a:srgbClr val="00B050"/>
            </a:solidFill>
          </a:ln>
          <a:extLst>
            <a:ext uri="{909E8E84-426E-40DD-AFC4-6F175D3DCCD1}">
              <a14:hiddenFill xmlns:a14="http://schemas.microsoft.com/office/drawing/2010/main">
                <a:solidFill>
                  <a:srgbClr val="FFFFFF"/>
                </a:solidFill>
              </a14:hiddenFill>
            </a:ext>
          </a:extLst>
        </p:spPr>
      </p:pic>
      <p:pic>
        <p:nvPicPr>
          <p:cNvPr id="15" name="Graphic 14" descr="Checkbox Checked with solid fill">
            <a:extLst>
              <a:ext uri="{FF2B5EF4-FFF2-40B4-BE49-F238E27FC236}">
                <a16:creationId xmlns:a16="http://schemas.microsoft.com/office/drawing/2014/main" id="{5216F34E-C3BC-9420-9D55-67906F3D36C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0549" y="5593579"/>
            <a:ext cx="609600" cy="609600"/>
          </a:xfrm>
          <a:prstGeom prst="rect">
            <a:avLst/>
          </a:prstGeom>
        </p:spPr>
      </p:pic>
      <p:pic>
        <p:nvPicPr>
          <p:cNvPr id="48" name="Graphic 47" descr="Checkbox Checked with solid fill">
            <a:extLst>
              <a:ext uri="{FF2B5EF4-FFF2-40B4-BE49-F238E27FC236}">
                <a16:creationId xmlns:a16="http://schemas.microsoft.com/office/drawing/2014/main" id="{AA23E7F8-08C3-8F1E-094A-7FEEA404C95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300528" y="5619750"/>
            <a:ext cx="609600" cy="609600"/>
          </a:xfrm>
          <a:prstGeom prst="rect">
            <a:avLst/>
          </a:prstGeom>
        </p:spPr>
      </p:pic>
      <p:pic>
        <p:nvPicPr>
          <p:cNvPr id="49" name="Graphic 48" descr="Checkbox Checked with solid fill">
            <a:extLst>
              <a:ext uri="{FF2B5EF4-FFF2-40B4-BE49-F238E27FC236}">
                <a16:creationId xmlns:a16="http://schemas.microsoft.com/office/drawing/2014/main" id="{03927501-950C-4897-AF6C-59993BD23EC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95992" y="6744955"/>
            <a:ext cx="609600" cy="609600"/>
          </a:xfrm>
          <a:prstGeom prst="rect">
            <a:avLst/>
          </a:prstGeom>
        </p:spPr>
      </p:pic>
      <p:sp>
        <p:nvSpPr>
          <p:cNvPr id="27" name="TextBox 26">
            <a:extLst>
              <a:ext uri="{FF2B5EF4-FFF2-40B4-BE49-F238E27FC236}">
                <a16:creationId xmlns:a16="http://schemas.microsoft.com/office/drawing/2014/main" id="{D04748C2-5B86-693C-B764-04E9F323908F}"/>
              </a:ext>
            </a:extLst>
          </p:cNvPr>
          <p:cNvSpPr txBox="1"/>
          <p:nvPr/>
        </p:nvSpPr>
        <p:spPr>
          <a:xfrm>
            <a:off x="5486400" y="42334"/>
            <a:ext cx="4598129" cy="369332"/>
          </a:xfrm>
          <a:prstGeom prst="rect">
            <a:avLst/>
          </a:prstGeom>
          <a:noFill/>
        </p:spPr>
        <p:txBody>
          <a:bodyPr wrap="square" rtlCol="0">
            <a:spAutoFit/>
          </a:bodyPr>
          <a:lstStyle/>
          <a:p>
            <a:pPr algn="r"/>
            <a:r>
              <a:rPr lang="en-US" dirty="0">
                <a:latin typeface="Aptos Display" panose="020B0004020202020204" pitchFamily="34" charset="0"/>
              </a:rPr>
              <a:t>No Cool Checklist Update -  November 2025</a:t>
            </a:r>
          </a:p>
        </p:txBody>
      </p:sp>
    </p:spTree>
    <p:extLst>
      <p:ext uri="{BB962C8B-B14F-4D97-AF65-F5344CB8AC3E}">
        <p14:creationId xmlns:p14="http://schemas.microsoft.com/office/powerpoint/2010/main" val="1991966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C22775-D818-9FA5-0A59-AC3B133FD98B}"/>
              </a:ext>
            </a:extLst>
          </p:cNvPr>
          <p:cNvSpPr/>
          <p:nvPr/>
        </p:nvSpPr>
        <p:spPr>
          <a:xfrm>
            <a:off x="4104167" y="0"/>
            <a:ext cx="1828800" cy="398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984255D9-47DC-C531-7908-924F76B0380B}"/>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D8F2289-137B-9FC6-4292-8EC49C68F35A}"/>
              </a:ext>
            </a:extLst>
          </p:cNvPr>
          <p:cNvCxnSpPr>
            <a:cxnSpLocks/>
          </p:cNvCxnSpPr>
          <p:nvPr/>
        </p:nvCxnSpPr>
        <p:spPr>
          <a:xfrm>
            <a:off x="0" y="417845"/>
            <a:ext cx="100584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A17656A-8A79-3DAD-DBB6-A9877E0D4ECF}"/>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FC6363B-0C20-41ED-8541-FD58547B379C}"/>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5875318-2441-8E71-8201-52460BFB6C05}"/>
              </a:ext>
            </a:extLst>
          </p:cNvPr>
          <p:cNvPicPr>
            <a:picLocks noChangeAspect="1"/>
          </p:cNvPicPr>
          <p:nvPr/>
        </p:nvPicPr>
        <p:blipFill>
          <a:blip r:embed="rId2"/>
          <a:stretch>
            <a:fillRect/>
          </a:stretch>
        </p:blipFill>
        <p:spPr>
          <a:xfrm>
            <a:off x="10875" y="38735"/>
            <a:ext cx="744048" cy="359484"/>
          </a:xfrm>
          <a:prstGeom prst="rect">
            <a:avLst/>
          </a:prstGeom>
        </p:spPr>
      </p:pic>
      <p:sp>
        <p:nvSpPr>
          <p:cNvPr id="11" name="TextBox 10">
            <a:extLst>
              <a:ext uri="{FF2B5EF4-FFF2-40B4-BE49-F238E27FC236}">
                <a16:creationId xmlns:a16="http://schemas.microsoft.com/office/drawing/2014/main" id="{4A036792-112F-82C6-91A5-07D51595AA0A}"/>
              </a:ext>
            </a:extLst>
          </p:cNvPr>
          <p:cNvSpPr txBox="1"/>
          <p:nvPr/>
        </p:nvSpPr>
        <p:spPr>
          <a:xfrm>
            <a:off x="2905064" y="42334"/>
            <a:ext cx="4248272" cy="369332"/>
          </a:xfrm>
          <a:prstGeom prst="rect">
            <a:avLst/>
          </a:prstGeom>
          <a:noFill/>
        </p:spPr>
        <p:txBody>
          <a:bodyPr wrap="square" rtlCol="0">
            <a:spAutoFit/>
          </a:bodyPr>
          <a:lstStyle/>
          <a:p>
            <a:pPr algn="ctr"/>
            <a:r>
              <a:rPr lang="en-US" b="1" dirty="0">
                <a:latin typeface="Aptos Display" panose="020B0004020202020204" pitchFamily="34" charset="0"/>
              </a:rPr>
              <a:t>Pg.14</a:t>
            </a:r>
          </a:p>
        </p:txBody>
      </p:sp>
      <p:sp>
        <p:nvSpPr>
          <p:cNvPr id="29" name="TextBox 28">
            <a:extLst>
              <a:ext uri="{FF2B5EF4-FFF2-40B4-BE49-F238E27FC236}">
                <a16:creationId xmlns:a16="http://schemas.microsoft.com/office/drawing/2014/main" id="{F2F1EA7C-3BA3-5E65-18BB-27F3097CE018}"/>
              </a:ext>
            </a:extLst>
          </p:cNvPr>
          <p:cNvSpPr txBox="1"/>
          <p:nvPr/>
        </p:nvSpPr>
        <p:spPr>
          <a:xfrm>
            <a:off x="26770" y="1128021"/>
            <a:ext cx="1994309" cy="6555641"/>
          </a:xfrm>
          <a:prstGeom prst="rect">
            <a:avLst/>
          </a:prstGeom>
          <a:noFill/>
        </p:spPr>
        <p:txBody>
          <a:bodyPr wrap="square" rtlCol="0">
            <a:spAutoFit/>
          </a:bodyPr>
          <a:lstStyle/>
          <a:p>
            <a:r>
              <a:rPr lang="en-US" sz="1400" dirty="0"/>
              <a:t>The Final Machine Room Picture has been moved to Step 8. </a:t>
            </a:r>
            <a:r>
              <a:rPr lang="en-US" sz="1400" b="1" dirty="0">
                <a:highlight>
                  <a:srgbClr val="FFFF00"/>
                </a:highlight>
              </a:rPr>
              <a:t>Techs need to take this picture right before putting the back cover on the machine room. Drier should be strapped in the bracket, tubing neatly tucked away, and condenser should be clean.</a:t>
            </a:r>
          </a:p>
          <a:p>
            <a:pPr marL="285750" indent="-285750">
              <a:buFontTx/>
              <a:buChar char="-"/>
            </a:pPr>
            <a:endParaRPr lang="en-US" sz="1400" b="1" dirty="0">
              <a:highlight>
                <a:srgbClr val="FFFF00"/>
              </a:highlight>
            </a:endParaRPr>
          </a:p>
          <a:p>
            <a:r>
              <a:rPr lang="en-US" sz="1400" dirty="0">
                <a:highlight>
                  <a:srgbClr val="00FFFF"/>
                </a:highlight>
              </a:rPr>
              <a:t>New additions to Step 8 include… Verifying Fan Operation, Verifying Icemaker Test Mode, and checking for Software Updates.</a:t>
            </a:r>
          </a:p>
          <a:p>
            <a:pPr marL="285750" indent="-285750">
              <a:buFontTx/>
              <a:buChar char="-"/>
            </a:pPr>
            <a:endParaRPr lang="en-US" sz="1400" dirty="0"/>
          </a:p>
          <a:p>
            <a:r>
              <a:rPr lang="en-US" sz="1400" b="1" u="sng" dirty="0"/>
              <a:t>Note: </a:t>
            </a:r>
            <a:r>
              <a:rPr lang="en-US" sz="1400" dirty="0"/>
              <a:t>The software update feature for compressor may be added at a future time. Currently, it will be able to tell the tech if the unit requires a software update for the Craft Icemaker.</a:t>
            </a:r>
          </a:p>
        </p:txBody>
      </p:sp>
      <p:grpSp>
        <p:nvGrpSpPr>
          <p:cNvPr id="25" name="Group 24">
            <a:extLst>
              <a:ext uri="{FF2B5EF4-FFF2-40B4-BE49-F238E27FC236}">
                <a16:creationId xmlns:a16="http://schemas.microsoft.com/office/drawing/2014/main" id="{922EB403-2740-FF1D-B0E2-637D1A434588}"/>
              </a:ext>
            </a:extLst>
          </p:cNvPr>
          <p:cNvGrpSpPr/>
          <p:nvPr/>
        </p:nvGrpSpPr>
        <p:grpSpPr>
          <a:xfrm>
            <a:off x="1094539" y="554826"/>
            <a:ext cx="7869321" cy="436215"/>
            <a:chOff x="-189963" y="3530702"/>
            <a:chExt cx="4732227" cy="1106887"/>
          </a:xfrm>
          <a:effectLst>
            <a:outerShdw blurRad="63500" sx="102000" sy="102000" algn="ctr" rotWithShape="0">
              <a:prstClr val="black">
                <a:alpha val="40000"/>
              </a:prstClr>
            </a:outerShdw>
          </a:effectLst>
        </p:grpSpPr>
        <p:sp>
          <p:nvSpPr>
            <p:cNvPr id="26" name="Rectangle: Rounded Corners 25">
              <a:extLst>
                <a:ext uri="{FF2B5EF4-FFF2-40B4-BE49-F238E27FC236}">
                  <a16:creationId xmlns:a16="http://schemas.microsoft.com/office/drawing/2014/main" id="{9ECA6142-254E-145A-7829-DD2FA1434E73}"/>
                </a:ext>
              </a:extLst>
            </p:cNvPr>
            <p:cNvSpPr/>
            <p:nvPr/>
          </p:nvSpPr>
          <p:spPr>
            <a:xfrm flipV="1">
              <a:off x="-189963" y="3530702"/>
              <a:ext cx="4732227" cy="1106887"/>
            </a:xfrm>
            <a:prstGeom prst="roundRect">
              <a:avLst/>
            </a:prstGeom>
            <a:solidFill>
              <a:srgbClr val="6F6F71"/>
            </a:solidFill>
            <a:ln w="50800">
              <a:solidFill>
                <a:srgbClr val="C20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TextBox 26">
              <a:extLst>
                <a:ext uri="{FF2B5EF4-FFF2-40B4-BE49-F238E27FC236}">
                  <a16:creationId xmlns:a16="http://schemas.microsoft.com/office/drawing/2014/main" id="{9FFB32F0-DCA8-9A97-7132-6C944D269AE6}"/>
                </a:ext>
              </a:extLst>
            </p:cNvPr>
            <p:cNvSpPr txBox="1"/>
            <p:nvPr/>
          </p:nvSpPr>
          <p:spPr>
            <a:xfrm>
              <a:off x="-189963" y="3595075"/>
              <a:ext cx="4732227" cy="1015271"/>
            </a:xfrm>
            <a:prstGeom prst="rect">
              <a:avLst/>
            </a:prstGeom>
            <a:noFill/>
          </p:spPr>
          <p:txBody>
            <a:bodyPr wrap="square" rtlCol="0">
              <a:spAutoFit/>
            </a:bodyPr>
            <a:lstStyle/>
            <a:p>
              <a:pPr algn="ctr"/>
              <a:r>
                <a:rPr lang="en-US" sz="2000" b="1" dirty="0">
                  <a:solidFill>
                    <a:schemeClr val="bg1"/>
                  </a:solidFill>
                  <a:latin typeface="Aptos Display" panose="020B0004020202020204" pitchFamily="34" charset="0"/>
                  <a:ea typeface="LG Smart_H Bold" panose="020B0600000101010101" pitchFamily="34" charset="-127"/>
                  <a:cs typeface="Arial" panose="020B0604020202020204" pitchFamily="34" charset="0"/>
                </a:rPr>
                <a:t>Step 8:  Final Operation Checks</a:t>
              </a:r>
              <a:endParaRPr lang="en-US" sz="1600" dirty="0">
                <a:solidFill>
                  <a:schemeClr val="bg1"/>
                </a:solidFill>
                <a:latin typeface="LG Smart_H Regular" panose="020B0600000101010101" pitchFamily="34" charset="-127"/>
                <a:ea typeface="LG Smart_H Regular" panose="020B0600000101010101" pitchFamily="34" charset="-127"/>
                <a:cs typeface="Arial" panose="020B0604020202020204" pitchFamily="34" charset="0"/>
              </a:endParaRPr>
            </a:p>
          </p:txBody>
        </p:sp>
      </p:grpSp>
      <p:pic>
        <p:nvPicPr>
          <p:cNvPr id="19" name="Picture 18">
            <a:extLst>
              <a:ext uri="{FF2B5EF4-FFF2-40B4-BE49-F238E27FC236}">
                <a16:creationId xmlns:a16="http://schemas.microsoft.com/office/drawing/2014/main" id="{811ED4A4-AC6E-A389-7679-0B69F592ED26}"/>
              </a:ext>
            </a:extLst>
          </p:cNvPr>
          <p:cNvPicPr>
            <a:picLocks noChangeAspect="1"/>
          </p:cNvPicPr>
          <p:nvPr/>
        </p:nvPicPr>
        <p:blipFill>
          <a:blip r:embed="rId3"/>
          <a:stretch>
            <a:fillRect/>
          </a:stretch>
        </p:blipFill>
        <p:spPr>
          <a:xfrm>
            <a:off x="6724943" y="6599102"/>
            <a:ext cx="361950" cy="190500"/>
          </a:xfrm>
          <a:prstGeom prst="rect">
            <a:avLst/>
          </a:prstGeom>
        </p:spPr>
      </p:pic>
      <p:grpSp>
        <p:nvGrpSpPr>
          <p:cNvPr id="13" name="Group 12">
            <a:extLst>
              <a:ext uri="{FF2B5EF4-FFF2-40B4-BE49-F238E27FC236}">
                <a16:creationId xmlns:a16="http://schemas.microsoft.com/office/drawing/2014/main" id="{F609296F-547C-5DCC-B795-69F67FC1743F}"/>
              </a:ext>
            </a:extLst>
          </p:cNvPr>
          <p:cNvGrpSpPr/>
          <p:nvPr/>
        </p:nvGrpSpPr>
        <p:grpSpPr>
          <a:xfrm>
            <a:off x="2155809" y="1209695"/>
            <a:ext cx="1994309" cy="5495148"/>
            <a:chOff x="3448679" y="1357575"/>
            <a:chExt cx="2061783" cy="5681067"/>
          </a:xfrm>
          <a:effectLst>
            <a:outerShdw blurRad="63500" sx="102000" sy="102000" algn="ctr" rotWithShape="0">
              <a:prstClr val="black">
                <a:alpha val="40000"/>
              </a:prstClr>
            </a:outerShdw>
          </a:effectLst>
        </p:grpSpPr>
        <p:pic>
          <p:nvPicPr>
            <p:cNvPr id="3" name="Picture 2" descr="A screenshot of a phone&#10;&#10;Description automatically generated">
              <a:extLst>
                <a:ext uri="{FF2B5EF4-FFF2-40B4-BE49-F238E27FC236}">
                  <a16:creationId xmlns:a16="http://schemas.microsoft.com/office/drawing/2014/main" id="{BE8F759F-5E4F-A0CF-032C-00090867BA33}"/>
                </a:ext>
              </a:extLst>
            </p:cNvPr>
            <p:cNvPicPr>
              <a:picLocks noChangeAspect="1"/>
            </p:cNvPicPr>
            <p:nvPr/>
          </p:nvPicPr>
          <p:blipFill rotWithShape="1">
            <a:blip r:embed="rId4">
              <a:extLst>
                <a:ext uri="{28A0092B-C50C-407E-A947-70E740481C1C}">
                  <a14:useLocalDpi xmlns:a14="http://schemas.microsoft.com/office/drawing/2010/main" val="0"/>
                </a:ext>
              </a:extLst>
            </a:blip>
            <a:srcRect t="5011"/>
            <a:stretch/>
          </p:blipFill>
          <p:spPr>
            <a:xfrm>
              <a:off x="3448679" y="1357575"/>
              <a:ext cx="2061783" cy="4351734"/>
            </a:xfrm>
            <a:prstGeom prst="rect">
              <a:avLst/>
            </a:prstGeom>
          </p:spPr>
        </p:pic>
        <p:pic>
          <p:nvPicPr>
            <p:cNvPr id="12" name="Picture 11" descr="A screenshot of a device&#10;&#10;Description automatically generated">
              <a:extLst>
                <a:ext uri="{FF2B5EF4-FFF2-40B4-BE49-F238E27FC236}">
                  <a16:creationId xmlns:a16="http://schemas.microsoft.com/office/drawing/2014/main" id="{EA8008F8-072D-5679-B252-A34F02ABC8FB}"/>
                </a:ext>
              </a:extLst>
            </p:cNvPr>
            <p:cNvPicPr>
              <a:picLocks noChangeAspect="1"/>
            </p:cNvPicPr>
            <p:nvPr/>
          </p:nvPicPr>
          <p:blipFill rotWithShape="1">
            <a:blip r:embed="rId5">
              <a:extLst>
                <a:ext uri="{28A0092B-C50C-407E-A947-70E740481C1C}">
                  <a14:useLocalDpi xmlns:a14="http://schemas.microsoft.com/office/drawing/2010/main" val="0"/>
                </a:ext>
              </a:extLst>
            </a:blip>
            <a:srcRect t="4902" b="58946"/>
            <a:stretch/>
          </p:blipFill>
          <p:spPr>
            <a:xfrm>
              <a:off x="3448679" y="5382253"/>
              <a:ext cx="2061783" cy="1656389"/>
            </a:xfrm>
            <a:prstGeom prst="rect">
              <a:avLst/>
            </a:prstGeom>
          </p:spPr>
        </p:pic>
      </p:grpSp>
      <p:grpSp>
        <p:nvGrpSpPr>
          <p:cNvPr id="33" name="Group 32">
            <a:extLst>
              <a:ext uri="{FF2B5EF4-FFF2-40B4-BE49-F238E27FC236}">
                <a16:creationId xmlns:a16="http://schemas.microsoft.com/office/drawing/2014/main" id="{2F39D5F6-0F93-BC99-3D5D-E98192BBBF3A}"/>
              </a:ext>
            </a:extLst>
          </p:cNvPr>
          <p:cNvGrpSpPr/>
          <p:nvPr/>
        </p:nvGrpSpPr>
        <p:grpSpPr>
          <a:xfrm>
            <a:off x="4297721" y="1209693"/>
            <a:ext cx="1841708" cy="4676757"/>
            <a:chOff x="5018559" y="1214701"/>
            <a:chExt cx="1994317" cy="5064287"/>
          </a:xfrm>
          <a:effectLst>
            <a:outerShdw blurRad="63500" sx="102000" sy="102000" algn="ctr" rotWithShape="0">
              <a:prstClr val="black">
                <a:alpha val="40000"/>
              </a:prstClr>
            </a:outerShdw>
          </a:effectLst>
        </p:grpSpPr>
        <p:pic>
          <p:nvPicPr>
            <p:cNvPr id="15" name="Picture 14" descr="A screenshot of a computer chip&#10;&#10;Description automatically generated">
              <a:extLst>
                <a:ext uri="{FF2B5EF4-FFF2-40B4-BE49-F238E27FC236}">
                  <a16:creationId xmlns:a16="http://schemas.microsoft.com/office/drawing/2014/main" id="{AC2F531C-4B75-AD10-75A8-A2A02B901358}"/>
                </a:ext>
              </a:extLst>
            </p:cNvPr>
            <p:cNvPicPr>
              <a:picLocks noChangeAspect="1"/>
            </p:cNvPicPr>
            <p:nvPr/>
          </p:nvPicPr>
          <p:blipFill rotWithShape="1">
            <a:blip r:embed="rId6">
              <a:extLst>
                <a:ext uri="{28A0092B-C50C-407E-A947-70E740481C1C}">
                  <a14:useLocalDpi xmlns:a14="http://schemas.microsoft.com/office/drawing/2010/main" val="0"/>
                </a:ext>
              </a:extLst>
            </a:blip>
            <a:srcRect t="4902"/>
            <a:stretch/>
          </p:blipFill>
          <p:spPr>
            <a:xfrm>
              <a:off x="5018568" y="1214701"/>
              <a:ext cx="1994308" cy="4214550"/>
            </a:xfrm>
            <a:prstGeom prst="rect">
              <a:avLst/>
            </a:prstGeom>
          </p:spPr>
        </p:pic>
        <p:pic>
          <p:nvPicPr>
            <p:cNvPr id="30" name="Picture 29">
              <a:extLst>
                <a:ext uri="{FF2B5EF4-FFF2-40B4-BE49-F238E27FC236}">
                  <a16:creationId xmlns:a16="http://schemas.microsoft.com/office/drawing/2014/main" id="{FC7795BF-675C-6D89-2BB1-4F03625EA0D3}"/>
                </a:ext>
              </a:extLst>
            </p:cNvPr>
            <p:cNvPicPr>
              <a:picLocks noChangeAspect="1"/>
            </p:cNvPicPr>
            <p:nvPr/>
          </p:nvPicPr>
          <p:blipFill>
            <a:blip r:embed="rId7"/>
            <a:stretch>
              <a:fillRect/>
            </a:stretch>
          </p:blipFill>
          <p:spPr>
            <a:xfrm rot="10800000">
              <a:off x="5018560" y="4745142"/>
              <a:ext cx="1994307" cy="760510"/>
            </a:xfrm>
            <a:prstGeom prst="rect">
              <a:avLst/>
            </a:prstGeom>
          </p:spPr>
        </p:pic>
        <p:pic>
          <p:nvPicPr>
            <p:cNvPr id="32" name="Picture 31" descr="A screenshot of a device&#10;&#10;Description automatically generated">
              <a:extLst>
                <a:ext uri="{FF2B5EF4-FFF2-40B4-BE49-F238E27FC236}">
                  <a16:creationId xmlns:a16="http://schemas.microsoft.com/office/drawing/2014/main" id="{35AD3104-3C8E-A869-D271-A952BA29A4A5}"/>
                </a:ext>
              </a:extLst>
            </p:cNvPr>
            <p:cNvPicPr>
              <a:picLocks noChangeAspect="1"/>
            </p:cNvPicPr>
            <p:nvPr/>
          </p:nvPicPr>
          <p:blipFill rotWithShape="1">
            <a:blip r:embed="rId8">
              <a:extLst>
                <a:ext uri="{28A0092B-C50C-407E-A947-70E740481C1C}">
                  <a14:useLocalDpi xmlns:a14="http://schemas.microsoft.com/office/drawing/2010/main" val="0"/>
                </a:ext>
              </a:extLst>
            </a:blip>
            <a:srcRect t="75334" b="7138"/>
            <a:stretch/>
          </p:blipFill>
          <p:spPr>
            <a:xfrm>
              <a:off x="5018559" y="5502197"/>
              <a:ext cx="1994308" cy="776791"/>
            </a:xfrm>
            <a:prstGeom prst="rect">
              <a:avLst/>
            </a:prstGeom>
          </p:spPr>
        </p:pic>
      </p:grpSp>
      <p:grpSp>
        <p:nvGrpSpPr>
          <p:cNvPr id="38" name="Group 37">
            <a:extLst>
              <a:ext uri="{FF2B5EF4-FFF2-40B4-BE49-F238E27FC236}">
                <a16:creationId xmlns:a16="http://schemas.microsoft.com/office/drawing/2014/main" id="{E55C9C29-0F87-B7B6-E414-BD99AA81408B}"/>
              </a:ext>
            </a:extLst>
          </p:cNvPr>
          <p:cNvGrpSpPr/>
          <p:nvPr/>
        </p:nvGrpSpPr>
        <p:grpSpPr>
          <a:xfrm>
            <a:off x="6309480" y="1209693"/>
            <a:ext cx="1795887" cy="5579909"/>
            <a:chOff x="7235894" y="1209693"/>
            <a:chExt cx="1933629" cy="6007881"/>
          </a:xfrm>
          <a:effectLst>
            <a:outerShdw blurRad="63500" sx="102000" sy="102000" algn="ctr" rotWithShape="0">
              <a:prstClr val="black">
                <a:alpha val="40000"/>
              </a:prstClr>
            </a:outerShdw>
          </a:effectLst>
        </p:grpSpPr>
        <p:pic>
          <p:nvPicPr>
            <p:cNvPr id="35" name="Picture 34" descr="A screenshot of a computer&#10;&#10;Description automatically generated">
              <a:extLst>
                <a:ext uri="{FF2B5EF4-FFF2-40B4-BE49-F238E27FC236}">
                  <a16:creationId xmlns:a16="http://schemas.microsoft.com/office/drawing/2014/main" id="{2EFEC82D-34B7-E434-5878-636AB1804E45}"/>
                </a:ext>
              </a:extLst>
            </p:cNvPr>
            <p:cNvPicPr>
              <a:picLocks noChangeAspect="1"/>
            </p:cNvPicPr>
            <p:nvPr/>
          </p:nvPicPr>
          <p:blipFill rotWithShape="1">
            <a:blip r:embed="rId9">
              <a:extLst>
                <a:ext uri="{28A0092B-C50C-407E-A947-70E740481C1C}">
                  <a14:useLocalDpi xmlns:a14="http://schemas.microsoft.com/office/drawing/2010/main" val="0"/>
                </a:ext>
              </a:extLst>
            </a:blip>
            <a:srcRect t="4819"/>
            <a:stretch/>
          </p:blipFill>
          <p:spPr>
            <a:xfrm>
              <a:off x="7235903" y="1209693"/>
              <a:ext cx="1933620" cy="4089867"/>
            </a:xfrm>
            <a:prstGeom prst="rect">
              <a:avLst/>
            </a:prstGeom>
          </p:spPr>
        </p:pic>
        <p:pic>
          <p:nvPicPr>
            <p:cNvPr id="37" name="Picture 36" descr="A screenshot of a computer&#10;&#10;Description automatically generated">
              <a:extLst>
                <a:ext uri="{FF2B5EF4-FFF2-40B4-BE49-F238E27FC236}">
                  <a16:creationId xmlns:a16="http://schemas.microsoft.com/office/drawing/2014/main" id="{FC464C36-0607-4A04-39F8-B44E1BE71D90}"/>
                </a:ext>
              </a:extLst>
            </p:cNvPr>
            <p:cNvPicPr>
              <a:picLocks noChangeAspect="1"/>
            </p:cNvPicPr>
            <p:nvPr/>
          </p:nvPicPr>
          <p:blipFill rotWithShape="1">
            <a:blip r:embed="rId10">
              <a:extLst>
                <a:ext uri="{28A0092B-C50C-407E-A947-70E740481C1C}">
                  <a14:useLocalDpi xmlns:a14="http://schemas.microsoft.com/office/drawing/2010/main" val="0"/>
                </a:ext>
              </a:extLst>
            </a:blip>
            <a:srcRect t="3690" b="35662"/>
            <a:stretch/>
          </p:blipFill>
          <p:spPr>
            <a:xfrm>
              <a:off x="7235894" y="4611559"/>
              <a:ext cx="1933620" cy="2606015"/>
            </a:xfrm>
            <a:prstGeom prst="rect">
              <a:avLst/>
            </a:prstGeom>
          </p:spPr>
        </p:pic>
      </p:grpSp>
      <p:grpSp>
        <p:nvGrpSpPr>
          <p:cNvPr id="45" name="Group 44">
            <a:extLst>
              <a:ext uri="{FF2B5EF4-FFF2-40B4-BE49-F238E27FC236}">
                <a16:creationId xmlns:a16="http://schemas.microsoft.com/office/drawing/2014/main" id="{E3724044-F1FF-49AA-86F0-57FD277AEE74}"/>
              </a:ext>
            </a:extLst>
          </p:cNvPr>
          <p:cNvGrpSpPr/>
          <p:nvPr/>
        </p:nvGrpSpPr>
        <p:grpSpPr>
          <a:xfrm>
            <a:off x="8275410" y="1209693"/>
            <a:ext cx="1635357" cy="6480610"/>
            <a:chOff x="7723473" y="1176322"/>
            <a:chExt cx="1802197" cy="7141766"/>
          </a:xfrm>
          <a:effectLst>
            <a:outerShdw blurRad="63500" sx="102000" sy="102000" algn="ctr" rotWithShape="0">
              <a:prstClr val="black">
                <a:alpha val="40000"/>
              </a:prstClr>
            </a:outerShdw>
          </a:effectLst>
        </p:grpSpPr>
        <p:pic>
          <p:nvPicPr>
            <p:cNvPr id="40" name="Picture 39" descr="A screenshot of a phone&#10;&#10;Description automatically generated">
              <a:extLst>
                <a:ext uri="{FF2B5EF4-FFF2-40B4-BE49-F238E27FC236}">
                  <a16:creationId xmlns:a16="http://schemas.microsoft.com/office/drawing/2014/main" id="{09482534-2BDF-78B0-B419-BE1D4CFDEF00}"/>
                </a:ext>
              </a:extLst>
            </p:cNvPr>
            <p:cNvPicPr>
              <a:picLocks noChangeAspect="1"/>
            </p:cNvPicPr>
            <p:nvPr/>
          </p:nvPicPr>
          <p:blipFill rotWithShape="1">
            <a:blip r:embed="rId11">
              <a:extLst>
                <a:ext uri="{28A0092B-C50C-407E-A947-70E740481C1C}">
                  <a14:useLocalDpi xmlns:a14="http://schemas.microsoft.com/office/drawing/2010/main" val="0"/>
                </a:ext>
              </a:extLst>
            </a:blip>
            <a:srcRect t="35294"/>
            <a:stretch/>
          </p:blipFill>
          <p:spPr>
            <a:xfrm>
              <a:off x="7727734" y="1176322"/>
              <a:ext cx="1795878" cy="2582308"/>
            </a:xfrm>
            <a:prstGeom prst="rect">
              <a:avLst/>
            </a:prstGeom>
          </p:spPr>
        </p:pic>
        <p:pic>
          <p:nvPicPr>
            <p:cNvPr id="42" name="Picture 41" descr="A close-up of a machine&#10;&#10;Description automatically generated">
              <a:extLst>
                <a:ext uri="{FF2B5EF4-FFF2-40B4-BE49-F238E27FC236}">
                  <a16:creationId xmlns:a16="http://schemas.microsoft.com/office/drawing/2014/main" id="{DF3299C0-ECBB-9E75-012F-AAF53AF2A617}"/>
                </a:ext>
              </a:extLst>
            </p:cNvPr>
            <p:cNvPicPr>
              <a:picLocks noChangeAspect="1"/>
            </p:cNvPicPr>
            <p:nvPr/>
          </p:nvPicPr>
          <p:blipFill rotWithShape="1">
            <a:blip r:embed="rId12">
              <a:extLst>
                <a:ext uri="{28A0092B-C50C-407E-A947-70E740481C1C}">
                  <a14:useLocalDpi xmlns:a14="http://schemas.microsoft.com/office/drawing/2010/main" val="0"/>
                </a:ext>
              </a:extLst>
            </a:blip>
            <a:srcRect t="52084" b="8455"/>
            <a:stretch/>
          </p:blipFill>
          <p:spPr>
            <a:xfrm>
              <a:off x="7727718" y="3052514"/>
              <a:ext cx="1797952" cy="1576636"/>
            </a:xfrm>
            <a:prstGeom prst="rect">
              <a:avLst/>
            </a:prstGeom>
          </p:spPr>
        </p:pic>
        <p:pic>
          <p:nvPicPr>
            <p:cNvPr id="44" name="Picture 43" descr="A screenshot of a computer&#10;&#10;Description automatically generated">
              <a:extLst>
                <a:ext uri="{FF2B5EF4-FFF2-40B4-BE49-F238E27FC236}">
                  <a16:creationId xmlns:a16="http://schemas.microsoft.com/office/drawing/2014/main" id="{6555E58F-CB94-05BE-81B4-14CDD3D1C7FF}"/>
                </a:ext>
              </a:extLst>
            </p:cNvPr>
            <p:cNvPicPr>
              <a:picLocks noChangeAspect="1"/>
            </p:cNvPicPr>
            <p:nvPr/>
          </p:nvPicPr>
          <p:blipFill rotWithShape="1">
            <a:blip r:embed="rId13">
              <a:extLst>
                <a:ext uri="{28A0092B-C50C-407E-A947-70E740481C1C}">
                  <a14:useLocalDpi xmlns:a14="http://schemas.microsoft.com/office/drawing/2010/main" val="0"/>
                </a:ext>
              </a:extLst>
            </a:blip>
            <a:srcRect t="7139"/>
            <a:stretch/>
          </p:blipFill>
          <p:spPr>
            <a:xfrm>
              <a:off x="7723473" y="4603338"/>
              <a:ext cx="1800139" cy="3714750"/>
            </a:xfrm>
            <a:prstGeom prst="rect">
              <a:avLst/>
            </a:prstGeom>
          </p:spPr>
        </p:pic>
      </p:grpSp>
      <p:sp>
        <p:nvSpPr>
          <p:cNvPr id="2" name="TextBox 1">
            <a:extLst>
              <a:ext uri="{FF2B5EF4-FFF2-40B4-BE49-F238E27FC236}">
                <a16:creationId xmlns:a16="http://schemas.microsoft.com/office/drawing/2014/main" id="{208DF39B-2F88-0262-43F3-3C6658DB6BF0}"/>
              </a:ext>
            </a:extLst>
          </p:cNvPr>
          <p:cNvSpPr txBox="1"/>
          <p:nvPr/>
        </p:nvSpPr>
        <p:spPr>
          <a:xfrm>
            <a:off x="6309480" y="6828529"/>
            <a:ext cx="1795879" cy="861774"/>
          </a:xfrm>
          <a:prstGeom prst="rect">
            <a:avLst/>
          </a:prstGeom>
          <a:noFill/>
          <a:ln w="28575">
            <a:solidFill>
              <a:schemeClr val="tx1"/>
            </a:solidFill>
          </a:ln>
        </p:spPr>
        <p:txBody>
          <a:bodyPr wrap="square" rtlCol="0">
            <a:spAutoFit/>
          </a:bodyPr>
          <a:lstStyle/>
          <a:p>
            <a:pPr algn="ctr"/>
            <a:r>
              <a:rPr lang="en-US" sz="1000" b="1" dirty="0"/>
              <a:t>Will show Craft Icemaker Software Update needed for now. Hope to add Compressor function in the future.</a:t>
            </a:r>
          </a:p>
        </p:txBody>
      </p:sp>
      <p:sp>
        <p:nvSpPr>
          <p:cNvPr id="31" name="TextBox 30">
            <a:extLst>
              <a:ext uri="{FF2B5EF4-FFF2-40B4-BE49-F238E27FC236}">
                <a16:creationId xmlns:a16="http://schemas.microsoft.com/office/drawing/2014/main" id="{20A63EA2-16D9-EE73-FE1B-486E645FFB5F}"/>
              </a:ext>
            </a:extLst>
          </p:cNvPr>
          <p:cNvSpPr txBox="1"/>
          <p:nvPr/>
        </p:nvSpPr>
        <p:spPr>
          <a:xfrm>
            <a:off x="5486400" y="42334"/>
            <a:ext cx="4598129" cy="369332"/>
          </a:xfrm>
          <a:prstGeom prst="rect">
            <a:avLst/>
          </a:prstGeom>
          <a:noFill/>
        </p:spPr>
        <p:txBody>
          <a:bodyPr wrap="square" rtlCol="0">
            <a:spAutoFit/>
          </a:bodyPr>
          <a:lstStyle/>
          <a:p>
            <a:pPr algn="r"/>
            <a:r>
              <a:rPr lang="en-US" dirty="0">
                <a:latin typeface="Aptos Display" panose="020B0004020202020204" pitchFamily="34" charset="0"/>
              </a:rPr>
              <a:t>No Cool Checklist Update -  November 2025</a:t>
            </a:r>
          </a:p>
        </p:txBody>
      </p:sp>
    </p:spTree>
    <p:extLst>
      <p:ext uri="{BB962C8B-B14F-4D97-AF65-F5344CB8AC3E}">
        <p14:creationId xmlns:p14="http://schemas.microsoft.com/office/powerpoint/2010/main" val="768353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C22775-D818-9FA5-0A59-AC3B133FD98B}"/>
              </a:ext>
            </a:extLst>
          </p:cNvPr>
          <p:cNvSpPr/>
          <p:nvPr/>
        </p:nvSpPr>
        <p:spPr>
          <a:xfrm>
            <a:off x="4104167" y="0"/>
            <a:ext cx="1828800" cy="398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984255D9-47DC-C531-7908-924F76B0380B}"/>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D8F2289-137B-9FC6-4292-8EC49C68F35A}"/>
              </a:ext>
            </a:extLst>
          </p:cNvPr>
          <p:cNvCxnSpPr>
            <a:cxnSpLocks/>
          </p:cNvCxnSpPr>
          <p:nvPr/>
        </p:nvCxnSpPr>
        <p:spPr>
          <a:xfrm>
            <a:off x="0" y="417845"/>
            <a:ext cx="100584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A17656A-8A79-3DAD-DBB6-A9877E0D4ECF}"/>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FC6363B-0C20-41ED-8541-FD58547B379C}"/>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5875318-2441-8E71-8201-52460BFB6C05}"/>
              </a:ext>
            </a:extLst>
          </p:cNvPr>
          <p:cNvPicPr>
            <a:picLocks noChangeAspect="1"/>
          </p:cNvPicPr>
          <p:nvPr/>
        </p:nvPicPr>
        <p:blipFill>
          <a:blip r:embed="rId2"/>
          <a:stretch>
            <a:fillRect/>
          </a:stretch>
        </p:blipFill>
        <p:spPr>
          <a:xfrm>
            <a:off x="10875" y="38735"/>
            <a:ext cx="744048" cy="359484"/>
          </a:xfrm>
          <a:prstGeom prst="rect">
            <a:avLst/>
          </a:prstGeom>
        </p:spPr>
      </p:pic>
      <p:grpSp>
        <p:nvGrpSpPr>
          <p:cNvPr id="16" name="Group 15">
            <a:extLst>
              <a:ext uri="{FF2B5EF4-FFF2-40B4-BE49-F238E27FC236}">
                <a16:creationId xmlns:a16="http://schemas.microsoft.com/office/drawing/2014/main" id="{0BF782D5-3DE4-90A5-8EB8-BC85C00958DA}"/>
              </a:ext>
            </a:extLst>
          </p:cNvPr>
          <p:cNvGrpSpPr/>
          <p:nvPr/>
        </p:nvGrpSpPr>
        <p:grpSpPr>
          <a:xfrm>
            <a:off x="1094539" y="554826"/>
            <a:ext cx="7869321" cy="436215"/>
            <a:chOff x="-189963" y="3530702"/>
            <a:chExt cx="4732227" cy="1106887"/>
          </a:xfrm>
          <a:effectLst>
            <a:outerShdw blurRad="63500" sx="102000" sy="102000" algn="ctr" rotWithShape="0">
              <a:prstClr val="black">
                <a:alpha val="40000"/>
              </a:prstClr>
            </a:outerShdw>
          </a:effectLst>
        </p:grpSpPr>
        <p:sp>
          <p:nvSpPr>
            <p:cNvPr id="17" name="Rectangle: Rounded Corners 16">
              <a:extLst>
                <a:ext uri="{FF2B5EF4-FFF2-40B4-BE49-F238E27FC236}">
                  <a16:creationId xmlns:a16="http://schemas.microsoft.com/office/drawing/2014/main" id="{031E546A-8EEA-083D-EF4D-8FAF2BDAF160}"/>
                </a:ext>
              </a:extLst>
            </p:cNvPr>
            <p:cNvSpPr/>
            <p:nvPr/>
          </p:nvSpPr>
          <p:spPr>
            <a:xfrm flipV="1">
              <a:off x="-189963" y="3530702"/>
              <a:ext cx="4732227" cy="1106887"/>
            </a:xfrm>
            <a:prstGeom prst="roundRect">
              <a:avLst/>
            </a:prstGeom>
            <a:solidFill>
              <a:srgbClr val="6F6F71"/>
            </a:solidFill>
            <a:ln w="50800">
              <a:solidFill>
                <a:srgbClr val="C20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 name="TextBox 19">
              <a:extLst>
                <a:ext uri="{FF2B5EF4-FFF2-40B4-BE49-F238E27FC236}">
                  <a16:creationId xmlns:a16="http://schemas.microsoft.com/office/drawing/2014/main" id="{49E2EEE7-76AD-22D1-C442-6970C06DED1C}"/>
                </a:ext>
              </a:extLst>
            </p:cNvPr>
            <p:cNvSpPr txBox="1"/>
            <p:nvPr/>
          </p:nvSpPr>
          <p:spPr>
            <a:xfrm>
              <a:off x="-189963" y="3595075"/>
              <a:ext cx="4732227" cy="1015271"/>
            </a:xfrm>
            <a:prstGeom prst="rect">
              <a:avLst/>
            </a:prstGeom>
            <a:noFill/>
          </p:spPr>
          <p:txBody>
            <a:bodyPr wrap="square" rtlCol="0">
              <a:spAutoFit/>
            </a:bodyPr>
            <a:lstStyle/>
            <a:p>
              <a:pPr algn="ctr"/>
              <a:r>
                <a:rPr lang="en-US" sz="2000" b="1" dirty="0">
                  <a:solidFill>
                    <a:srgbClr val="FFFF00"/>
                  </a:solidFill>
                  <a:latin typeface="Aptos Display" panose="020B0004020202020204" pitchFamily="34" charset="0"/>
                  <a:ea typeface="LG Smart_H Bold" panose="020B0600000101010101" pitchFamily="34" charset="-127"/>
                  <a:cs typeface="Arial" panose="020B0604020202020204" pitchFamily="34" charset="0"/>
                </a:rPr>
                <a:t>*NEW*  </a:t>
              </a:r>
              <a:r>
                <a:rPr lang="en-US" sz="2000" b="1" dirty="0">
                  <a:solidFill>
                    <a:schemeClr val="bg1"/>
                  </a:solidFill>
                  <a:latin typeface="Aptos Display" panose="020B0004020202020204" pitchFamily="34" charset="0"/>
                  <a:ea typeface="LG Smart_H Bold" panose="020B0600000101010101" pitchFamily="34" charset="-127"/>
                  <a:cs typeface="Arial" panose="020B0604020202020204" pitchFamily="34" charset="0"/>
                </a:rPr>
                <a:t>Step 1 Temperature Check </a:t>
              </a:r>
              <a:r>
                <a:rPr lang="en-US" sz="1600" b="1" dirty="0">
                  <a:solidFill>
                    <a:schemeClr val="bg1"/>
                  </a:solidFill>
                  <a:latin typeface="Aptos Display" panose="020B0004020202020204" pitchFamily="34" charset="0"/>
                  <a:ea typeface="LG Smart_H Bold" panose="020B0600000101010101" pitchFamily="34" charset="-127"/>
                  <a:cs typeface="Arial" panose="020B0604020202020204" pitchFamily="34" charset="0"/>
                </a:rPr>
                <a:t>(If Customer </a:t>
              </a:r>
              <a:r>
                <a:rPr lang="en-US" sz="1600" b="1" dirty="0">
                  <a:solidFill>
                    <a:srgbClr val="FF0000"/>
                  </a:solidFill>
                  <a:effectLst>
                    <a:outerShdw blurRad="38100" dist="38100" dir="2700000" algn="tl">
                      <a:srgbClr val="000000">
                        <a:alpha val="43137"/>
                      </a:srgbClr>
                    </a:outerShdw>
                  </a:effectLst>
                  <a:latin typeface="Aptos Display" panose="020B0004020202020204" pitchFamily="34" charset="0"/>
                  <a:ea typeface="LG Smart_H Bold" panose="020B0600000101010101" pitchFamily="34" charset="-127"/>
                  <a:cs typeface="Arial" panose="020B0604020202020204" pitchFamily="34" charset="0"/>
                </a:rPr>
                <a:t>is not </a:t>
              </a:r>
              <a:r>
                <a:rPr lang="en-US" sz="1600" b="1" dirty="0">
                  <a:solidFill>
                    <a:schemeClr val="bg1"/>
                  </a:solidFill>
                  <a:latin typeface="Aptos Display" panose="020B0004020202020204" pitchFamily="34" charset="0"/>
                  <a:ea typeface="LG Smart_H Bold" panose="020B0600000101010101" pitchFamily="34" charset="-127"/>
                  <a:cs typeface="Arial" panose="020B0604020202020204" pitchFamily="34" charset="0"/>
                </a:rPr>
                <a:t>connected to </a:t>
              </a:r>
              <a:r>
                <a:rPr lang="en-US" sz="1600" b="1" dirty="0" err="1">
                  <a:solidFill>
                    <a:schemeClr val="bg1"/>
                  </a:solidFill>
                  <a:latin typeface="Aptos Display" panose="020B0004020202020204" pitchFamily="34" charset="0"/>
                  <a:ea typeface="LG Smart_H Bold" panose="020B0600000101010101" pitchFamily="34" charset="-127"/>
                  <a:cs typeface="Arial" panose="020B0604020202020204" pitchFamily="34" charset="0"/>
                </a:rPr>
                <a:t>ThinQ</a:t>
              </a:r>
              <a:r>
                <a:rPr lang="en-US" sz="1600" b="1" dirty="0">
                  <a:solidFill>
                    <a:schemeClr val="bg1"/>
                  </a:solidFill>
                  <a:latin typeface="Aptos Display" panose="020B0004020202020204" pitchFamily="34" charset="0"/>
                  <a:ea typeface="LG Smart_H Bold" panose="020B0600000101010101" pitchFamily="34" charset="-127"/>
                  <a:cs typeface="Arial" panose="020B0604020202020204" pitchFamily="34" charset="0"/>
                </a:rPr>
                <a:t>)</a:t>
              </a:r>
              <a:endParaRPr lang="en-US" sz="1600" dirty="0">
                <a:solidFill>
                  <a:schemeClr val="bg1"/>
                </a:solidFill>
                <a:latin typeface="LG Smart_H Regular" panose="020B0600000101010101" pitchFamily="34" charset="-127"/>
                <a:ea typeface="LG Smart_H Regular" panose="020B0600000101010101" pitchFamily="34" charset="-127"/>
                <a:cs typeface="Arial" panose="020B0604020202020204" pitchFamily="34" charset="0"/>
              </a:endParaRPr>
            </a:p>
          </p:txBody>
        </p:sp>
      </p:grpSp>
      <p:sp>
        <p:nvSpPr>
          <p:cNvPr id="24" name="TextBox 23">
            <a:extLst>
              <a:ext uri="{FF2B5EF4-FFF2-40B4-BE49-F238E27FC236}">
                <a16:creationId xmlns:a16="http://schemas.microsoft.com/office/drawing/2014/main" id="{0C0131DF-9E40-336A-3062-399B617EBAF0}"/>
              </a:ext>
            </a:extLst>
          </p:cNvPr>
          <p:cNvSpPr txBox="1"/>
          <p:nvPr/>
        </p:nvSpPr>
        <p:spPr>
          <a:xfrm>
            <a:off x="23527" y="1410459"/>
            <a:ext cx="2522416" cy="5262979"/>
          </a:xfrm>
          <a:prstGeom prst="rect">
            <a:avLst/>
          </a:prstGeom>
          <a:noFill/>
        </p:spPr>
        <p:txBody>
          <a:bodyPr wrap="square" rtlCol="0">
            <a:spAutoFit/>
          </a:bodyPr>
          <a:lstStyle/>
          <a:p>
            <a:pPr marL="285750" indent="-285750">
              <a:buFontTx/>
              <a:buChar char="-"/>
            </a:pPr>
            <a:r>
              <a:rPr lang="en-US" sz="1400" dirty="0"/>
              <a:t>Techs will need to answer questions about intermittent cooling.</a:t>
            </a:r>
          </a:p>
          <a:p>
            <a:pPr marL="285750" indent="-285750">
              <a:buFontTx/>
              <a:buChar char="-"/>
            </a:pPr>
            <a:endParaRPr lang="en-US" sz="1400" dirty="0"/>
          </a:p>
          <a:p>
            <a:pPr marL="285750" indent="-285750">
              <a:buFontTx/>
              <a:buChar char="-"/>
            </a:pPr>
            <a:r>
              <a:rPr lang="en-US" sz="1400" dirty="0"/>
              <a:t>Based on the answers the tech will be asked if the unit is connected to </a:t>
            </a:r>
            <a:r>
              <a:rPr lang="en-US" sz="1400" dirty="0" err="1"/>
              <a:t>ThinQ</a:t>
            </a:r>
            <a:r>
              <a:rPr lang="en-US" sz="1400" dirty="0"/>
              <a:t>. If not…</a:t>
            </a:r>
          </a:p>
          <a:p>
            <a:pPr marL="285750" indent="-285750">
              <a:buFontTx/>
              <a:buChar char="-"/>
            </a:pPr>
            <a:endParaRPr lang="en-US" sz="1400" dirty="0"/>
          </a:p>
          <a:p>
            <a:pPr marL="285750" indent="-285750">
              <a:buFontTx/>
              <a:buChar char="-"/>
            </a:pPr>
            <a:r>
              <a:rPr lang="en-US" sz="1400" dirty="0"/>
              <a:t>Tech will be prompted to check temperatures in the refrigerator and freezer sections.</a:t>
            </a:r>
          </a:p>
          <a:p>
            <a:pPr marL="285750" indent="-285750">
              <a:buFontTx/>
              <a:buChar char="-"/>
            </a:pPr>
            <a:endParaRPr lang="en-US" sz="1400" dirty="0"/>
          </a:p>
          <a:p>
            <a:pPr marL="285750" indent="-285750">
              <a:buFontTx/>
              <a:buChar char="-"/>
            </a:pPr>
            <a:r>
              <a:rPr lang="en-US" sz="1400" dirty="0"/>
              <a:t>Will need to use a thermocouple for these readings. Temp guns will not be allowed after Nov 1, 2025.</a:t>
            </a:r>
          </a:p>
          <a:p>
            <a:pPr marL="285750" indent="-285750">
              <a:buFontTx/>
              <a:buChar char="-"/>
            </a:pPr>
            <a:endParaRPr lang="en-US" sz="1400" dirty="0"/>
          </a:p>
          <a:p>
            <a:pPr marL="285750" indent="-285750">
              <a:buFontTx/>
              <a:buChar char="-"/>
            </a:pPr>
            <a:r>
              <a:rPr lang="en-US" sz="1400" dirty="0"/>
              <a:t>Will be required to enter temperatures and take pictures of thermocouple reading.</a:t>
            </a:r>
          </a:p>
        </p:txBody>
      </p:sp>
      <p:sp>
        <p:nvSpPr>
          <p:cNvPr id="11" name="TextBox 10">
            <a:extLst>
              <a:ext uri="{FF2B5EF4-FFF2-40B4-BE49-F238E27FC236}">
                <a16:creationId xmlns:a16="http://schemas.microsoft.com/office/drawing/2014/main" id="{4A036792-112F-82C6-91A5-07D51595AA0A}"/>
              </a:ext>
            </a:extLst>
          </p:cNvPr>
          <p:cNvSpPr txBox="1"/>
          <p:nvPr/>
        </p:nvSpPr>
        <p:spPr>
          <a:xfrm>
            <a:off x="2905064" y="42334"/>
            <a:ext cx="4248272" cy="369332"/>
          </a:xfrm>
          <a:prstGeom prst="rect">
            <a:avLst/>
          </a:prstGeom>
          <a:noFill/>
        </p:spPr>
        <p:txBody>
          <a:bodyPr wrap="square" rtlCol="0">
            <a:spAutoFit/>
          </a:bodyPr>
          <a:lstStyle/>
          <a:p>
            <a:pPr algn="ctr"/>
            <a:r>
              <a:rPr lang="en-US" b="1" dirty="0">
                <a:latin typeface="Aptos Display" panose="020B0004020202020204" pitchFamily="34" charset="0"/>
              </a:rPr>
              <a:t>Pg.2</a:t>
            </a:r>
          </a:p>
        </p:txBody>
      </p:sp>
      <p:pic>
        <p:nvPicPr>
          <p:cNvPr id="3" name="Picture 2" descr="A screenshot of a computer&#10;&#10;Description automatically generated">
            <a:extLst>
              <a:ext uri="{FF2B5EF4-FFF2-40B4-BE49-F238E27FC236}">
                <a16:creationId xmlns:a16="http://schemas.microsoft.com/office/drawing/2014/main" id="{C4E2DBA0-93B9-9589-AC8E-DE27FB40D196}"/>
              </a:ext>
            </a:extLst>
          </p:cNvPr>
          <p:cNvPicPr>
            <a:picLocks noChangeAspect="1"/>
          </p:cNvPicPr>
          <p:nvPr/>
        </p:nvPicPr>
        <p:blipFill rotWithShape="1">
          <a:blip r:embed="rId3">
            <a:extLst>
              <a:ext uri="{28A0092B-C50C-407E-A947-70E740481C1C}">
                <a14:useLocalDpi xmlns:a14="http://schemas.microsoft.com/office/drawing/2010/main" val="0"/>
              </a:ext>
            </a:extLst>
          </a:blip>
          <a:srcRect t="5123"/>
          <a:stretch/>
        </p:blipFill>
        <p:spPr>
          <a:xfrm>
            <a:off x="2830043" y="1286189"/>
            <a:ext cx="2614119" cy="5511520"/>
          </a:xfrm>
          <a:prstGeom prst="rect">
            <a:avLst/>
          </a:prstGeom>
          <a:effectLst>
            <a:outerShdw blurRad="63500" sx="102000" sy="102000" algn="ctr" rotWithShape="0">
              <a:prstClr val="black">
                <a:alpha val="40000"/>
              </a:prstClr>
            </a:outerShdw>
          </a:effectLst>
        </p:spPr>
      </p:pic>
      <p:pic>
        <p:nvPicPr>
          <p:cNvPr id="12" name="Picture 11" descr="A screenshot of a device&#10;&#10;Description automatically generated">
            <a:extLst>
              <a:ext uri="{FF2B5EF4-FFF2-40B4-BE49-F238E27FC236}">
                <a16:creationId xmlns:a16="http://schemas.microsoft.com/office/drawing/2014/main" id="{EC14BB07-49D0-6CD6-F245-DA605D4717D4}"/>
              </a:ext>
            </a:extLst>
          </p:cNvPr>
          <p:cNvPicPr>
            <a:picLocks noChangeAspect="1"/>
          </p:cNvPicPr>
          <p:nvPr/>
        </p:nvPicPr>
        <p:blipFill rotWithShape="1">
          <a:blip r:embed="rId4">
            <a:extLst>
              <a:ext uri="{28A0092B-C50C-407E-A947-70E740481C1C}">
                <a14:useLocalDpi xmlns:a14="http://schemas.microsoft.com/office/drawing/2010/main" val="0"/>
              </a:ext>
            </a:extLst>
          </a:blip>
          <a:srcRect t="5123"/>
          <a:stretch/>
        </p:blipFill>
        <p:spPr>
          <a:xfrm>
            <a:off x="5836257" y="1286189"/>
            <a:ext cx="2209013" cy="4657410"/>
          </a:xfrm>
          <a:prstGeom prst="rect">
            <a:avLst/>
          </a:prstGeom>
          <a:effectLst>
            <a:outerShdw blurRad="63500" sx="102000" sy="102000" algn="ctr" rotWithShape="0">
              <a:prstClr val="black">
                <a:alpha val="40000"/>
              </a:prstClr>
            </a:outerShdw>
          </a:effectLst>
        </p:spPr>
      </p:pic>
      <p:pic>
        <p:nvPicPr>
          <p:cNvPr id="19" name="Picture 18" descr="A hand holding a yellow device&#10;&#10;Description automatically generated">
            <a:extLst>
              <a:ext uri="{FF2B5EF4-FFF2-40B4-BE49-F238E27FC236}">
                <a16:creationId xmlns:a16="http://schemas.microsoft.com/office/drawing/2014/main" id="{8FF26A0E-8E42-B452-514E-592E4EFB12E4}"/>
              </a:ext>
            </a:extLst>
          </p:cNvPr>
          <p:cNvPicPr>
            <a:picLocks noChangeAspect="1"/>
          </p:cNvPicPr>
          <p:nvPr/>
        </p:nvPicPr>
        <p:blipFill rotWithShape="1">
          <a:blip r:embed="rId5">
            <a:extLst>
              <a:ext uri="{28A0092B-C50C-407E-A947-70E740481C1C}">
                <a14:useLocalDpi xmlns:a14="http://schemas.microsoft.com/office/drawing/2010/main" val="0"/>
              </a:ext>
            </a:extLst>
          </a:blip>
          <a:srcRect t="5123"/>
          <a:stretch/>
        </p:blipFill>
        <p:spPr>
          <a:xfrm>
            <a:off x="7477782" y="2813537"/>
            <a:ext cx="2209011" cy="4657407"/>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A683C777-2EEA-8BC2-8548-46B6F7F93F81}"/>
              </a:ext>
            </a:extLst>
          </p:cNvPr>
          <p:cNvSpPr txBox="1"/>
          <p:nvPr/>
        </p:nvSpPr>
        <p:spPr>
          <a:xfrm>
            <a:off x="5486400" y="42334"/>
            <a:ext cx="4598129" cy="369332"/>
          </a:xfrm>
          <a:prstGeom prst="rect">
            <a:avLst/>
          </a:prstGeom>
          <a:noFill/>
        </p:spPr>
        <p:txBody>
          <a:bodyPr wrap="square" rtlCol="0">
            <a:spAutoFit/>
          </a:bodyPr>
          <a:lstStyle/>
          <a:p>
            <a:pPr algn="r"/>
            <a:r>
              <a:rPr lang="en-US" dirty="0">
                <a:latin typeface="Aptos Display" panose="020B0004020202020204" pitchFamily="34" charset="0"/>
              </a:rPr>
              <a:t>No Cool Checklist Update -  November 2025</a:t>
            </a:r>
          </a:p>
        </p:txBody>
      </p:sp>
    </p:spTree>
    <p:extLst>
      <p:ext uri="{BB962C8B-B14F-4D97-AF65-F5344CB8AC3E}">
        <p14:creationId xmlns:p14="http://schemas.microsoft.com/office/powerpoint/2010/main" val="3208850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C22775-D818-9FA5-0A59-AC3B133FD98B}"/>
              </a:ext>
            </a:extLst>
          </p:cNvPr>
          <p:cNvSpPr/>
          <p:nvPr/>
        </p:nvSpPr>
        <p:spPr>
          <a:xfrm>
            <a:off x="4104167" y="0"/>
            <a:ext cx="1828800" cy="398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984255D9-47DC-C531-7908-924F76B0380B}"/>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D8F2289-137B-9FC6-4292-8EC49C68F35A}"/>
              </a:ext>
            </a:extLst>
          </p:cNvPr>
          <p:cNvCxnSpPr>
            <a:cxnSpLocks/>
          </p:cNvCxnSpPr>
          <p:nvPr/>
        </p:nvCxnSpPr>
        <p:spPr>
          <a:xfrm>
            <a:off x="0" y="417845"/>
            <a:ext cx="100584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A17656A-8A79-3DAD-DBB6-A9877E0D4ECF}"/>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FC6363B-0C20-41ED-8541-FD58547B379C}"/>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5875318-2441-8E71-8201-52460BFB6C05}"/>
              </a:ext>
            </a:extLst>
          </p:cNvPr>
          <p:cNvPicPr>
            <a:picLocks noChangeAspect="1"/>
          </p:cNvPicPr>
          <p:nvPr/>
        </p:nvPicPr>
        <p:blipFill>
          <a:blip r:embed="rId2"/>
          <a:stretch>
            <a:fillRect/>
          </a:stretch>
        </p:blipFill>
        <p:spPr>
          <a:xfrm>
            <a:off x="10875" y="38735"/>
            <a:ext cx="744048" cy="359484"/>
          </a:xfrm>
          <a:prstGeom prst="rect">
            <a:avLst/>
          </a:prstGeom>
        </p:spPr>
      </p:pic>
      <p:grpSp>
        <p:nvGrpSpPr>
          <p:cNvPr id="16" name="Group 15">
            <a:extLst>
              <a:ext uri="{FF2B5EF4-FFF2-40B4-BE49-F238E27FC236}">
                <a16:creationId xmlns:a16="http://schemas.microsoft.com/office/drawing/2014/main" id="{0BF782D5-3DE4-90A5-8EB8-BC85C00958DA}"/>
              </a:ext>
            </a:extLst>
          </p:cNvPr>
          <p:cNvGrpSpPr/>
          <p:nvPr/>
        </p:nvGrpSpPr>
        <p:grpSpPr>
          <a:xfrm>
            <a:off x="1094539" y="554826"/>
            <a:ext cx="7869321" cy="436215"/>
            <a:chOff x="-189963" y="3530702"/>
            <a:chExt cx="4732227" cy="1106887"/>
          </a:xfrm>
          <a:effectLst>
            <a:outerShdw blurRad="63500" sx="102000" sy="102000" algn="ctr" rotWithShape="0">
              <a:prstClr val="black">
                <a:alpha val="40000"/>
              </a:prstClr>
            </a:outerShdw>
          </a:effectLst>
        </p:grpSpPr>
        <p:sp>
          <p:nvSpPr>
            <p:cNvPr id="17" name="Rectangle: Rounded Corners 16">
              <a:extLst>
                <a:ext uri="{FF2B5EF4-FFF2-40B4-BE49-F238E27FC236}">
                  <a16:creationId xmlns:a16="http://schemas.microsoft.com/office/drawing/2014/main" id="{031E546A-8EEA-083D-EF4D-8FAF2BDAF160}"/>
                </a:ext>
              </a:extLst>
            </p:cNvPr>
            <p:cNvSpPr/>
            <p:nvPr/>
          </p:nvSpPr>
          <p:spPr>
            <a:xfrm flipV="1">
              <a:off x="-189963" y="3530702"/>
              <a:ext cx="4732227" cy="1106887"/>
            </a:xfrm>
            <a:prstGeom prst="roundRect">
              <a:avLst/>
            </a:prstGeom>
            <a:solidFill>
              <a:srgbClr val="6F6F71"/>
            </a:solidFill>
            <a:ln w="50800">
              <a:solidFill>
                <a:srgbClr val="C20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 name="TextBox 19">
              <a:extLst>
                <a:ext uri="{FF2B5EF4-FFF2-40B4-BE49-F238E27FC236}">
                  <a16:creationId xmlns:a16="http://schemas.microsoft.com/office/drawing/2014/main" id="{49E2EEE7-76AD-22D1-C442-6970C06DED1C}"/>
                </a:ext>
              </a:extLst>
            </p:cNvPr>
            <p:cNvSpPr txBox="1"/>
            <p:nvPr/>
          </p:nvSpPr>
          <p:spPr>
            <a:xfrm>
              <a:off x="-189963" y="3595075"/>
              <a:ext cx="4732227" cy="1015271"/>
            </a:xfrm>
            <a:prstGeom prst="rect">
              <a:avLst/>
            </a:prstGeom>
            <a:noFill/>
          </p:spPr>
          <p:txBody>
            <a:bodyPr wrap="square" rtlCol="0">
              <a:spAutoFit/>
            </a:bodyPr>
            <a:lstStyle/>
            <a:p>
              <a:pPr algn="ctr"/>
              <a:r>
                <a:rPr lang="en-US" sz="2000" b="1" dirty="0">
                  <a:solidFill>
                    <a:srgbClr val="FFFF00"/>
                  </a:solidFill>
                  <a:latin typeface="Aptos Display" panose="020B0004020202020204" pitchFamily="34" charset="0"/>
                  <a:ea typeface="LG Smart_H Bold" panose="020B0600000101010101" pitchFamily="34" charset="-127"/>
                  <a:cs typeface="Arial" panose="020B0604020202020204" pitchFamily="34" charset="0"/>
                </a:rPr>
                <a:t>*NEW*  </a:t>
              </a:r>
              <a:r>
                <a:rPr lang="en-US" sz="2000" b="1" dirty="0">
                  <a:solidFill>
                    <a:schemeClr val="bg1"/>
                  </a:solidFill>
                  <a:latin typeface="Aptos Display" panose="020B0004020202020204" pitchFamily="34" charset="0"/>
                  <a:ea typeface="LG Smart_H Bold" panose="020B0600000101010101" pitchFamily="34" charset="-127"/>
                  <a:cs typeface="Arial" panose="020B0604020202020204" pitchFamily="34" charset="0"/>
                </a:rPr>
                <a:t>Step 1 Temperature Check </a:t>
              </a:r>
              <a:r>
                <a:rPr lang="en-US" sz="1600" b="1" dirty="0">
                  <a:solidFill>
                    <a:schemeClr val="bg1"/>
                  </a:solidFill>
                  <a:latin typeface="Aptos Display" panose="020B0004020202020204" pitchFamily="34" charset="0"/>
                  <a:ea typeface="LG Smart_H Bold" panose="020B0600000101010101" pitchFamily="34" charset="-127"/>
                  <a:cs typeface="Arial" panose="020B0604020202020204" pitchFamily="34" charset="0"/>
                </a:rPr>
                <a:t>(If Customer </a:t>
              </a:r>
              <a:r>
                <a:rPr lang="en-US" sz="1600" b="1" dirty="0">
                  <a:solidFill>
                    <a:srgbClr val="18F03C"/>
                  </a:solidFill>
                  <a:effectLst>
                    <a:outerShdw blurRad="38100" dist="38100" dir="2700000" algn="tl">
                      <a:srgbClr val="000000">
                        <a:alpha val="43137"/>
                      </a:srgbClr>
                    </a:outerShdw>
                  </a:effectLst>
                  <a:latin typeface="Aptos Display" panose="020B0004020202020204" pitchFamily="34" charset="0"/>
                  <a:ea typeface="LG Smart_H Bold" panose="020B0600000101010101" pitchFamily="34" charset="-127"/>
                  <a:cs typeface="Arial" panose="020B0604020202020204" pitchFamily="34" charset="0"/>
                </a:rPr>
                <a:t>is</a:t>
              </a:r>
              <a:r>
                <a:rPr lang="en-US" sz="1600" b="1" dirty="0">
                  <a:solidFill>
                    <a:schemeClr val="bg1"/>
                  </a:solidFill>
                  <a:latin typeface="Aptos Display" panose="020B0004020202020204" pitchFamily="34" charset="0"/>
                  <a:ea typeface="LG Smart_H Bold" panose="020B0600000101010101" pitchFamily="34" charset="-127"/>
                  <a:cs typeface="Arial" panose="020B0604020202020204" pitchFamily="34" charset="0"/>
                </a:rPr>
                <a:t> connected to </a:t>
              </a:r>
              <a:r>
                <a:rPr lang="en-US" sz="1600" b="1" dirty="0" err="1">
                  <a:solidFill>
                    <a:schemeClr val="bg1"/>
                  </a:solidFill>
                  <a:latin typeface="Aptos Display" panose="020B0004020202020204" pitchFamily="34" charset="0"/>
                  <a:ea typeface="LG Smart_H Bold" panose="020B0600000101010101" pitchFamily="34" charset="-127"/>
                  <a:cs typeface="Arial" panose="020B0604020202020204" pitchFamily="34" charset="0"/>
                </a:rPr>
                <a:t>ThinQ</a:t>
              </a:r>
              <a:r>
                <a:rPr lang="en-US" sz="1600" b="1" dirty="0">
                  <a:solidFill>
                    <a:schemeClr val="bg1"/>
                  </a:solidFill>
                  <a:latin typeface="Aptos Display" panose="020B0004020202020204" pitchFamily="34" charset="0"/>
                  <a:ea typeface="LG Smart_H Bold" panose="020B0600000101010101" pitchFamily="34" charset="-127"/>
                  <a:cs typeface="Arial" panose="020B0604020202020204" pitchFamily="34" charset="0"/>
                </a:rPr>
                <a:t>)</a:t>
              </a:r>
              <a:endParaRPr lang="en-US" sz="1600" dirty="0">
                <a:solidFill>
                  <a:schemeClr val="bg1"/>
                </a:solidFill>
                <a:latin typeface="LG Smart_H Regular" panose="020B0600000101010101" pitchFamily="34" charset="-127"/>
                <a:ea typeface="LG Smart_H Regular" panose="020B0600000101010101" pitchFamily="34" charset="-127"/>
                <a:cs typeface="Arial" panose="020B0604020202020204" pitchFamily="34" charset="0"/>
              </a:endParaRPr>
            </a:p>
          </p:txBody>
        </p:sp>
      </p:grpSp>
      <p:sp>
        <p:nvSpPr>
          <p:cNvPr id="24" name="TextBox 23">
            <a:extLst>
              <a:ext uri="{FF2B5EF4-FFF2-40B4-BE49-F238E27FC236}">
                <a16:creationId xmlns:a16="http://schemas.microsoft.com/office/drawing/2014/main" id="{0C0131DF-9E40-336A-3062-399B617EBAF0}"/>
              </a:ext>
            </a:extLst>
          </p:cNvPr>
          <p:cNvSpPr txBox="1"/>
          <p:nvPr/>
        </p:nvSpPr>
        <p:spPr>
          <a:xfrm>
            <a:off x="58203" y="1113207"/>
            <a:ext cx="2217163" cy="6401753"/>
          </a:xfrm>
          <a:prstGeom prst="rect">
            <a:avLst/>
          </a:prstGeom>
          <a:noFill/>
        </p:spPr>
        <p:txBody>
          <a:bodyPr wrap="square" rtlCol="0">
            <a:spAutoFit/>
          </a:bodyPr>
          <a:lstStyle/>
          <a:p>
            <a:pPr marL="285750" indent="-285750">
              <a:buFontTx/>
              <a:buChar char="-"/>
            </a:pPr>
            <a:r>
              <a:rPr lang="en-US" sz="1350" dirty="0"/>
              <a:t>Techs will need to answer questions about intermittent cooling.</a:t>
            </a:r>
          </a:p>
          <a:p>
            <a:pPr marL="285750" indent="-285750">
              <a:buFontTx/>
              <a:buChar char="-"/>
            </a:pPr>
            <a:endParaRPr lang="en-US" sz="800" dirty="0"/>
          </a:p>
          <a:p>
            <a:pPr marL="285750" indent="-285750">
              <a:buFontTx/>
              <a:buChar char="-"/>
            </a:pPr>
            <a:r>
              <a:rPr lang="en-US" sz="1350" dirty="0"/>
              <a:t>Based on the answers the tech will be asked if the unit is connected to </a:t>
            </a:r>
            <a:r>
              <a:rPr lang="en-US" sz="1350" dirty="0" err="1"/>
              <a:t>ThinQ</a:t>
            </a:r>
            <a:r>
              <a:rPr lang="en-US" sz="1350" dirty="0"/>
              <a:t>. If so…</a:t>
            </a:r>
          </a:p>
          <a:p>
            <a:pPr marL="285750" indent="-285750">
              <a:buFontTx/>
              <a:buChar char="-"/>
            </a:pPr>
            <a:endParaRPr lang="en-US" sz="800" dirty="0"/>
          </a:p>
          <a:p>
            <a:pPr marL="285750" indent="-285750">
              <a:buFontTx/>
              <a:buChar char="-"/>
            </a:pPr>
            <a:r>
              <a:rPr lang="en-US" sz="1350" dirty="0"/>
              <a:t>Tech will be prompted to check Argus Data and attach a screenshot showing Argus usage.</a:t>
            </a:r>
          </a:p>
          <a:p>
            <a:endParaRPr lang="en-US" sz="800" dirty="0"/>
          </a:p>
          <a:p>
            <a:pPr marL="285750" indent="-285750">
              <a:buFontTx/>
              <a:buChar char="-"/>
            </a:pPr>
            <a:r>
              <a:rPr lang="en-US" sz="1350" dirty="0"/>
              <a:t>Tech will also be prompted to check temperatures in the refrigerator and freezer sections like Slide 2.</a:t>
            </a:r>
          </a:p>
          <a:p>
            <a:pPr marL="285750" indent="-285750">
              <a:buFontTx/>
              <a:buChar char="-"/>
            </a:pPr>
            <a:endParaRPr lang="en-US" sz="800" dirty="0"/>
          </a:p>
          <a:p>
            <a:pPr marL="285750" indent="-285750">
              <a:buFontTx/>
              <a:buChar char="-"/>
            </a:pPr>
            <a:r>
              <a:rPr lang="en-US" sz="1350" dirty="0"/>
              <a:t>Will need to use a thermocouple for these readings. Temp guns will not be allowed after Nov 1, 2025.</a:t>
            </a:r>
          </a:p>
          <a:p>
            <a:pPr marL="285750" indent="-285750">
              <a:buFontTx/>
              <a:buChar char="-"/>
            </a:pPr>
            <a:endParaRPr lang="en-US" sz="800" dirty="0"/>
          </a:p>
          <a:p>
            <a:pPr marL="285750" indent="-285750">
              <a:buFontTx/>
              <a:buChar char="-"/>
            </a:pPr>
            <a:r>
              <a:rPr lang="en-US" sz="1350" dirty="0"/>
              <a:t>Will be required to enter temperatures and take pictures of thermocouple reading.</a:t>
            </a:r>
          </a:p>
        </p:txBody>
      </p:sp>
      <p:sp>
        <p:nvSpPr>
          <p:cNvPr id="11" name="TextBox 10">
            <a:extLst>
              <a:ext uri="{FF2B5EF4-FFF2-40B4-BE49-F238E27FC236}">
                <a16:creationId xmlns:a16="http://schemas.microsoft.com/office/drawing/2014/main" id="{4A036792-112F-82C6-91A5-07D51595AA0A}"/>
              </a:ext>
            </a:extLst>
          </p:cNvPr>
          <p:cNvSpPr txBox="1"/>
          <p:nvPr/>
        </p:nvSpPr>
        <p:spPr>
          <a:xfrm>
            <a:off x="2905064" y="42334"/>
            <a:ext cx="4248272" cy="369332"/>
          </a:xfrm>
          <a:prstGeom prst="rect">
            <a:avLst/>
          </a:prstGeom>
          <a:noFill/>
        </p:spPr>
        <p:txBody>
          <a:bodyPr wrap="square" rtlCol="0">
            <a:spAutoFit/>
          </a:bodyPr>
          <a:lstStyle/>
          <a:p>
            <a:pPr algn="ctr"/>
            <a:r>
              <a:rPr lang="en-US" b="1" dirty="0">
                <a:latin typeface="Aptos Display" panose="020B0004020202020204" pitchFamily="34" charset="0"/>
              </a:rPr>
              <a:t>Pg.3</a:t>
            </a:r>
          </a:p>
        </p:txBody>
      </p:sp>
      <p:pic>
        <p:nvPicPr>
          <p:cNvPr id="3" name="Picture 2" descr="A screenshot of a phone&#10;&#10;Description automatically generated">
            <a:extLst>
              <a:ext uri="{FF2B5EF4-FFF2-40B4-BE49-F238E27FC236}">
                <a16:creationId xmlns:a16="http://schemas.microsoft.com/office/drawing/2014/main" id="{2BB9650E-ECAE-C73B-EF78-B1F8F8264814}"/>
              </a:ext>
            </a:extLst>
          </p:cNvPr>
          <p:cNvPicPr>
            <a:picLocks noChangeAspect="1"/>
          </p:cNvPicPr>
          <p:nvPr/>
        </p:nvPicPr>
        <p:blipFill rotWithShape="1">
          <a:blip r:embed="rId3">
            <a:extLst>
              <a:ext uri="{28A0092B-C50C-407E-A947-70E740481C1C}">
                <a14:useLocalDpi xmlns:a14="http://schemas.microsoft.com/office/drawing/2010/main" val="0"/>
              </a:ext>
            </a:extLst>
          </a:blip>
          <a:srcRect t="5123"/>
          <a:stretch/>
        </p:blipFill>
        <p:spPr>
          <a:xfrm>
            <a:off x="2332912" y="1419423"/>
            <a:ext cx="2696287" cy="5684761"/>
          </a:xfrm>
          <a:prstGeom prst="rect">
            <a:avLst/>
          </a:prstGeom>
          <a:effectLst>
            <a:outerShdw blurRad="63500" sx="102000" sy="102000" algn="ctr" rotWithShape="0">
              <a:prstClr val="black">
                <a:alpha val="40000"/>
              </a:prstClr>
            </a:outerShdw>
          </a:effectLst>
        </p:spPr>
      </p:pic>
      <p:pic>
        <p:nvPicPr>
          <p:cNvPr id="12" name="Picture 11" descr="A screenshot of a computer screen&#10;&#10;Description automatically generated">
            <a:extLst>
              <a:ext uri="{FF2B5EF4-FFF2-40B4-BE49-F238E27FC236}">
                <a16:creationId xmlns:a16="http://schemas.microsoft.com/office/drawing/2014/main" id="{4A1C57E1-6340-92DA-FC95-A9D9368DF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1526" y="1419422"/>
            <a:ext cx="2558142" cy="5684761"/>
          </a:xfrm>
          <a:prstGeom prst="rect">
            <a:avLst/>
          </a:prstGeom>
          <a:effectLst>
            <a:outerShdw blurRad="63500" sx="102000" sy="102000" algn="ctr" rotWithShape="0">
              <a:prstClr val="black">
                <a:alpha val="40000"/>
              </a:prstClr>
            </a:outerShdw>
          </a:effectLst>
        </p:spPr>
      </p:pic>
      <p:pic>
        <p:nvPicPr>
          <p:cNvPr id="14" name="Picture 13" descr="A screenshot of a search box&#10;&#10;Description automatically generated">
            <a:extLst>
              <a:ext uri="{FF2B5EF4-FFF2-40B4-BE49-F238E27FC236}">
                <a16:creationId xmlns:a16="http://schemas.microsoft.com/office/drawing/2014/main" id="{ED93540B-85C8-D5AC-BDC1-2493130CCF53}"/>
              </a:ext>
            </a:extLst>
          </p:cNvPr>
          <p:cNvPicPr>
            <a:picLocks noChangeAspect="1"/>
          </p:cNvPicPr>
          <p:nvPr/>
        </p:nvPicPr>
        <p:blipFill rotWithShape="1">
          <a:blip r:embed="rId5">
            <a:extLst>
              <a:ext uri="{28A0092B-C50C-407E-A947-70E740481C1C}">
                <a14:useLocalDpi xmlns:a14="http://schemas.microsoft.com/office/drawing/2010/main" val="0"/>
              </a:ext>
            </a:extLst>
          </a:blip>
          <a:srcRect l="-1" t="11377" r="-133" b="32773"/>
          <a:stretch/>
        </p:blipFill>
        <p:spPr>
          <a:xfrm>
            <a:off x="8031995" y="5183246"/>
            <a:ext cx="1875680" cy="2324841"/>
          </a:xfrm>
          <a:prstGeom prst="rect">
            <a:avLst/>
          </a:prstGeom>
          <a:effectLst>
            <a:outerShdw blurRad="63500" sx="102000" sy="102000" algn="ctr" rotWithShape="0">
              <a:prstClr val="black">
                <a:alpha val="40000"/>
              </a:prstClr>
            </a:outerShdw>
          </a:effectLst>
        </p:spPr>
      </p:pic>
      <p:cxnSp>
        <p:nvCxnSpPr>
          <p:cNvPr id="19" name="Straight Arrow Connector 18">
            <a:extLst>
              <a:ext uri="{FF2B5EF4-FFF2-40B4-BE49-F238E27FC236}">
                <a16:creationId xmlns:a16="http://schemas.microsoft.com/office/drawing/2014/main" id="{CD83BFE0-800A-3293-8580-1904A42369AE}"/>
              </a:ext>
            </a:extLst>
          </p:cNvPr>
          <p:cNvCxnSpPr>
            <a:cxnSpLocks/>
          </p:cNvCxnSpPr>
          <p:nvPr/>
        </p:nvCxnSpPr>
        <p:spPr>
          <a:xfrm>
            <a:off x="7369666" y="5637125"/>
            <a:ext cx="1402545" cy="1467058"/>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pic>
        <p:nvPicPr>
          <p:cNvPr id="22" name="Picture 21" descr="A screenshot of a computer&#10;&#10;Description automatically generated">
            <a:extLst>
              <a:ext uri="{FF2B5EF4-FFF2-40B4-BE49-F238E27FC236}">
                <a16:creationId xmlns:a16="http://schemas.microsoft.com/office/drawing/2014/main" id="{AC18060A-B73C-ABDE-6CA2-82BC611A1878}"/>
              </a:ext>
            </a:extLst>
          </p:cNvPr>
          <p:cNvPicPr>
            <a:picLocks noChangeAspect="1"/>
          </p:cNvPicPr>
          <p:nvPr/>
        </p:nvPicPr>
        <p:blipFill rotWithShape="1">
          <a:blip r:embed="rId6">
            <a:extLst>
              <a:ext uri="{28A0092B-C50C-407E-A947-70E740481C1C}">
                <a14:useLocalDpi xmlns:a14="http://schemas.microsoft.com/office/drawing/2010/main" val="0"/>
              </a:ext>
            </a:extLst>
          </a:blip>
          <a:srcRect t="5123"/>
          <a:stretch/>
        </p:blipFill>
        <p:spPr>
          <a:xfrm>
            <a:off x="8135920" y="1444920"/>
            <a:ext cx="1655880" cy="3491201"/>
          </a:xfrm>
          <a:prstGeom prst="rect">
            <a:avLst/>
          </a:prstGeom>
          <a:effectLst>
            <a:outerShdw blurRad="63500" sx="102000" sy="102000" algn="ctr" rotWithShape="0">
              <a:prstClr val="black">
                <a:alpha val="40000"/>
              </a:prstClr>
            </a:outerShdw>
          </a:effectLst>
        </p:spPr>
      </p:pic>
      <p:cxnSp>
        <p:nvCxnSpPr>
          <p:cNvPr id="25" name="Straight Arrow Connector 24">
            <a:extLst>
              <a:ext uri="{FF2B5EF4-FFF2-40B4-BE49-F238E27FC236}">
                <a16:creationId xmlns:a16="http://schemas.microsoft.com/office/drawing/2014/main" id="{6D6429A2-F2D3-7F36-56C9-EDC100200473}"/>
              </a:ext>
            </a:extLst>
          </p:cNvPr>
          <p:cNvCxnSpPr>
            <a:cxnSpLocks/>
          </p:cNvCxnSpPr>
          <p:nvPr/>
        </p:nvCxnSpPr>
        <p:spPr>
          <a:xfrm flipV="1">
            <a:off x="6733375" y="3084844"/>
            <a:ext cx="1337563" cy="1695190"/>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D4041554-9A56-542C-A7A8-FDB811FC5847}"/>
              </a:ext>
            </a:extLst>
          </p:cNvPr>
          <p:cNvSpPr txBox="1"/>
          <p:nvPr/>
        </p:nvSpPr>
        <p:spPr>
          <a:xfrm>
            <a:off x="5486400" y="42334"/>
            <a:ext cx="4598129" cy="369332"/>
          </a:xfrm>
          <a:prstGeom prst="rect">
            <a:avLst/>
          </a:prstGeom>
          <a:noFill/>
        </p:spPr>
        <p:txBody>
          <a:bodyPr wrap="square" rtlCol="0">
            <a:spAutoFit/>
          </a:bodyPr>
          <a:lstStyle/>
          <a:p>
            <a:pPr algn="r"/>
            <a:r>
              <a:rPr lang="en-US" dirty="0">
                <a:latin typeface="Aptos Display" panose="020B0004020202020204" pitchFamily="34" charset="0"/>
              </a:rPr>
              <a:t>No Cool Checklist Update -  November 2025</a:t>
            </a:r>
          </a:p>
        </p:txBody>
      </p:sp>
    </p:spTree>
    <p:extLst>
      <p:ext uri="{BB962C8B-B14F-4D97-AF65-F5344CB8AC3E}">
        <p14:creationId xmlns:p14="http://schemas.microsoft.com/office/powerpoint/2010/main" val="1840433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C22775-D818-9FA5-0A59-AC3B133FD98B}"/>
              </a:ext>
            </a:extLst>
          </p:cNvPr>
          <p:cNvSpPr/>
          <p:nvPr/>
        </p:nvSpPr>
        <p:spPr>
          <a:xfrm>
            <a:off x="4104167" y="0"/>
            <a:ext cx="1828800" cy="398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984255D9-47DC-C531-7908-924F76B0380B}"/>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D8F2289-137B-9FC6-4292-8EC49C68F35A}"/>
              </a:ext>
            </a:extLst>
          </p:cNvPr>
          <p:cNvCxnSpPr>
            <a:cxnSpLocks/>
          </p:cNvCxnSpPr>
          <p:nvPr/>
        </p:nvCxnSpPr>
        <p:spPr>
          <a:xfrm>
            <a:off x="0" y="417845"/>
            <a:ext cx="100584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A17656A-8A79-3DAD-DBB6-A9877E0D4ECF}"/>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FC6363B-0C20-41ED-8541-FD58547B379C}"/>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5875318-2441-8E71-8201-52460BFB6C05}"/>
              </a:ext>
            </a:extLst>
          </p:cNvPr>
          <p:cNvPicPr>
            <a:picLocks noChangeAspect="1"/>
          </p:cNvPicPr>
          <p:nvPr/>
        </p:nvPicPr>
        <p:blipFill>
          <a:blip r:embed="rId2"/>
          <a:stretch>
            <a:fillRect/>
          </a:stretch>
        </p:blipFill>
        <p:spPr>
          <a:xfrm>
            <a:off x="10875" y="38735"/>
            <a:ext cx="744048" cy="359484"/>
          </a:xfrm>
          <a:prstGeom prst="rect">
            <a:avLst/>
          </a:prstGeom>
        </p:spPr>
      </p:pic>
      <p:grpSp>
        <p:nvGrpSpPr>
          <p:cNvPr id="16" name="Group 15">
            <a:extLst>
              <a:ext uri="{FF2B5EF4-FFF2-40B4-BE49-F238E27FC236}">
                <a16:creationId xmlns:a16="http://schemas.microsoft.com/office/drawing/2014/main" id="{0BF782D5-3DE4-90A5-8EB8-BC85C00958DA}"/>
              </a:ext>
            </a:extLst>
          </p:cNvPr>
          <p:cNvGrpSpPr/>
          <p:nvPr/>
        </p:nvGrpSpPr>
        <p:grpSpPr>
          <a:xfrm>
            <a:off x="1094539" y="554826"/>
            <a:ext cx="7869321" cy="436215"/>
            <a:chOff x="-189963" y="3530702"/>
            <a:chExt cx="4732227" cy="1106887"/>
          </a:xfrm>
          <a:effectLst>
            <a:outerShdw blurRad="63500" sx="102000" sy="102000" algn="ctr" rotWithShape="0">
              <a:prstClr val="black">
                <a:alpha val="40000"/>
              </a:prstClr>
            </a:outerShdw>
          </a:effectLst>
        </p:grpSpPr>
        <p:sp>
          <p:nvSpPr>
            <p:cNvPr id="17" name="Rectangle: Rounded Corners 16">
              <a:extLst>
                <a:ext uri="{FF2B5EF4-FFF2-40B4-BE49-F238E27FC236}">
                  <a16:creationId xmlns:a16="http://schemas.microsoft.com/office/drawing/2014/main" id="{031E546A-8EEA-083D-EF4D-8FAF2BDAF160}"/>
                </a:ext>
              </a:extLst>
            </p:cNvPr>
            <p:cNvSpPr/>
            <p:nvPr/>
          </p:nvSpPr>
          <p:spPr>
            <a:xfrm flipV="1">
              <a:off x="-189963" y="3530702"/>
              <a:ext cx="4732227" cy="1106887"/>
            </a:xfrm>
            <a:prstGeom prst="roundRect">
              <a:avLst/>
            </a:prstGeom>
            <a:solidFill>
              <a:srgbClr val="6F6F71"/>
            </a:solidFill>
            <a:ln w="50800">
              <a:solidFill>
                <a:srgbClr val="C20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 name="TextBox 19">
              <a:extLst>
                <a:ext uri="{FF2B5EF4-FFF2-40B4-BE49-F238E27FC236}">
                  <a16:creationId xmlns:a16="http://schemas.microsoft.com/office/drawing/2014/main" id="{49E2EEE7-76AD-22D1-C442-6970C06DED1C}"/>
                </a:ext>
              </a:extLst>
            </p:cNvPr>
            <p:cNvSpPr txBox="1"/>
            <p:nvPr/>
          </p:nvSpPr>
          <p:spPr>
            <a:xfrm>
              <a:off x="-189963" y="3595075"/>
              <a:ext cx="4732227" cy="1015271"/>
            </a:xfrm>
            <a:prstGeom prst="rect">
              <a:avLst/>
            </a:prstGeom>
            <a:noFill/>
          </p:spPr>
          <p:txBody>
            <a:bodyPr wrap="square" rtlCol="0">
              <a:spAutoFit/>
            </a:bodyPr>
            <a:lstStyle/>
            <a:p>
              <a:pPr algn="ctr"/>
              <a:r>
                <a:rPr lang="en-US" sz="2000" b="1" dirty="0">
                  <a:solidFill>
                    <a:schemeClr val="bg1"/>
                  </a:solidFill>
                  <a:latin typeface="Aptos Display" panose="020B0004020202020204" pitchFamily="34" charset="0"/>
                  <a:ea typeface="LG Smart_H Bold" panose="020B0600000101010101" pitchFamily="34" charset="-127"/>
                  <a:cs typeface="Arial" panose="020B0604020202020204" pitchFamily="34" charset="0"/>
                </a:rPr>
                <a:t>Step 2: Error Code / Blink Code Check</a:t>
              </a:r>
              <a:endParaRPr lang="en-US" sz="1600" dirty="0">
                <a:solidFill>
                  <a:schemeClr val="bg1"/>
                </a:solidFill>
                <a:latin typeface="LG Smart_H Regular" panose="020B0600000101010101" pitchFamily="34" charset="-127"/>
                <a:ea typeface="LG Smart_H Regular" panose="020B0600000101010101" pitchFamily="34" charset="-127"/>
                <a:cs typeface="Arial" panose="020B0604020202020204" pitchFamily="34" charset="0"/>
              </a:endParaRPr>
            </a:p>
          </p:txBody>
        </p:sp>
      </p:grpSp>
      <p:sp>
        <p:nvSpPr>
          <p:cNvPr id="24" name="TextBox 23">
            <a:extLst>
              <a:ext uri="{FF2B5EF4-FFF2-40B4-BE49-F238E27FC236}">
                <a16:creationId xmlns:a16="http://schemas.microsoft.com/office/drawing/2014/main" id="{0C0131DF-9E40-336A-3062-399B617EBAF0}"/>
              </a:ext>
            </a:extLst>
          </p:cNvPr>
          <p:cNvSpPr txBox="1"/>
          <p:nvPr/>
        </p:nvSpPr>
        <p:spPr>
          <a:xfrm>
            <a:off x="43831" y="1205802"/>
            <a:ext cx="2726920" cy="5363007"/>
          </a:xfrm>
          <a:prstGeom prst="rect">
            <a:avLst/>
          </a:prstGeom>
          <a:noFill/>
        </p:spPr>
        <p:txBody>
          <a:bodyPr wrap="square" rtlCol="0">
            <a:spAutoFit/>
          </a:bodyPr>
          <a:lstStyle/>
          <a:p>
            <a:pPr marL="285750" indent="-285750">
              <a:buFontTx/>
              <a:buChar char="-"/>
            </a:pPr>
            <a:r>
              <a:rPr lang="en-US" sz="1350" dirty="0">
                <a:highlight>
                  <a:srgbClr val="00FFFF"/>
                </a:highlight>
              </a:rPr>
              <a:t>Error Code and Blink Code checks have now been combined into one step.</a:t>
            </a:r>
          </a:p>
          <a:p>
            <a:pPr marL="285750" indent="-285750">
              <a:buFontTx/>
              <a:buChar char="-"/>
            </a:pPr>
            <a:endParaRPr lang="en-US" sz="800" dirty="0"/>
          </a:p>
          <a:p>
            <a:pPr marL="285750" indent="-285750">
              <a:buFontTx/>
              <a:buChar char="-"/>
            </a:pPr>
            <a:r>
              <a:rPr lang="en-US" sz="1350" dirty="0"/>
              <a:t>Techs will need check for Error Codes. If there is an error code present or hidden, select the error from the dropdown menu. </a:t>
            </a:r>
          </a:p>
          <a:p>
            <a:pPr marL="285750" indent="-285750">
              <a:buFontTx/>
              <a:buChar char="-"/>
            </a:pPr>
            <a:endParaRPr lang="en-US" sz="800" dirty="0"/>
          </a:p>
          <a:p>
            <a:pPr marL="285750" indent="-285750">
              <a:buFontTx/>
              <a:buChar char="-"/>
            </a:pPr>
            <a:r>
              <a:rPr lang="en-US" sz="1350" dirty="0"/>
              <a:t>Tech will also need to check for blink codes at the Main PCB and select from the list.</a:t>
            </a:r>
          </a:p>
          <a:p>
            <a:pPr marL="285750" indent="-285750">
              <a:buFontTx/>
              <a:buChar char="-"/>
            </a:pPr>
            <a:endParaRPr lang="en-US" sz="800" dirty="0"/>
          </a:p>
          <a:p>
            <a:pPr marL="285750" indent="-285750">
              <a:buFontTx/>
              <a:buChar char="-"/>
            </a:pPr>
            <a:r>
              <a:rPr lang="en-US" sz="1350" dirty="0"/>
              <a:t>Tech will be prompted to select if the unit has a Sealed System Issue or not. If so, tech will prompted to take the initial machine room picture and the checklist will continue as normal. If Not, The tech will need to fill out the Non-Sealed System information. </a:t>
            </a:r>
          </a:p>
          <a:p>
            <a:pPr marL="285750" indent="-285750">
              <a:buFontTx/>
              <a:buChar char="-"/>
            </a:pPr>
            <a:endParaRPr lang="en-US" sz="800" dirty="0"/>
          </a:p>
          <a:p>
            <a:pPr marL="285750" indent="-285750">
              <a:buFontTx/>
              <a:buChar char="-"/>
            </a:pPr>
            <a:r>
              <a:rPr lang="en-US" sz="1350" b="1" u="sng" dirty="0"/>
              <a:t>Note:</a:t>
            </a:r>
            <a:r>
              <a:rPr lang="en-US" sz="1350" dirty="0"/>
              <a:t> The Non-Sealed option now has more requirements as shown on the next slide.</a:t>
            </a:r>
          </a:p>
        </p:txBody>
      </p:sp>
      <p:sp>
        <p:nvSpPr>
          <p:cNvPr id="11" name="TextBox 10">
            <a:extLst>
              <a:ext uri="{FF2B5EF4-FFF2-40B4-BE49-F238E27FC236}">
                <a16:creationId xmlns:a16="http://schemas.microsoft.com/office/drawing/2014/main" id="{4A036792-112F-82C6-91A5-07D51595AA0A}"/>
              </a:ext>
            </a:extLst>
          </p:cNvPr>
          <p:cNvSpPr txBox="1"/>
          <p:nvPr/>
        </p:nvSpPr>
        <p:spPr>
          <a:xfrm>
            <a:off x="2905064" y="42334"/>
            <a:ext cx="4248272" cy="369332"/>
          </a:xfrm>
          <a:prstGeom prst="rect">
            <a:avLst/>
          </a:prstGeom>
          <a:noFill/>
        </p:spPr>
        <p:txBody>
          <a:bodyPr wrap="square" rtlCol="0">
            <a:spAutoFit/>
          </a:bodyPr>
          <a:lstStyle/>
          <a:p>
            <a:pPr algn="ctr"/>
            <a:r>
              <a:rPr lang="en-US" b="1" dirty="0">
                <a:latin typeface="Aptos Display" panose="020B0004020202020204" pitchFamily="34" charset="0"/>
              </a:rPr>
              <a:t>Pg.4</a:t>
            </a:r>
          </a:p>
        </p:txBody>
      </p:sp>
      <p:grpSp>
        <p:nvGrpSpPr>
          <p:cNvPr id="13" name="Group 12">
            <a:extLst>
              <a:ext uri="{FF2B5EF4-FFF2-40B4-BE49-F238E27FC236}">
                <a16:creationId xmlns:a16="http://schemas.microsoft.com/office/drawing/2014/main" id="{51B7BDFD-2D6B-46B3-F7FB-0B9853E5CA43}"/>
              </a:ext>
            </a:extLst>
          </p:cNvPr>
          <p:cNvGrpSpPr/>
          <p:nvPr/>
        </p:nvGrpSpPr>
        <p:grpSpPr>
          <a:xfrm>
            <a:off x="3099235" y="1205802"/>
            <a:ext cx="1929965" cy="6350558"/>
            <a:chOff x="2788040" y="1205803"/>
            <a:chExt cx="1794008" cy="6313821"/>
          </a:xfrm>
          <a:effectLst>
            <a:outerShdw blurRad="63500" sx="102000" sy="102000" algn="ctr" rotWithShape="0">
              <a:prstClr val="black">
                <a:alpha val="40000"/>
              </a:prstClr>
            </a:outerShdw>
          </a:effectLst>
        </p:grpSpPr>
        <p:pic>
          <p:nvPicPr>
            <p:cNvPr id="3" name="Picture 2" descr="A close-up of a refrigerator&#10;&#10;Description automatically generated">
              <a:extLst>
                <a:ext uri="{FF2B5EF4-FFF2-40B4-BE49-F238E27FC236}">
                  <a16:creationId xmlns:a16="http://schemas.microsoft.com/office/drawing/2014/main" id="{FE95CFA5-0CBE-C557-D109-4498ECB7AC37}"/>
                </a:ext>
              </a:extLst>
            </p:cNvPr>
            <p:cNvPicPr>
              <a:picLocks noChangeAspect="1"/>
            </p:cNvPicPr>
            <p:nvPr/>
          </p:nvPicPr>
          <p:blipFill rotWithShape="1">
            <a:blip r:embed="rId3">
              <a:extLst>
                <a:ext uri="{28A0092B-C50C-407E-A947-70E740481C1C}">
                  <a14:useLocalDpi xmlns:a14="http://schemas.microsoft.com/office/drawing/2010/main" val="0"/>
                </a:ext>
              </a:extLst>
            </a:blip>
            <a:srcRect t="4211" b="4616"/>
            <a:stretch/>
          </p:blipFill>
          <p:spPr>
            <a:xfrm>
              <a:off x="2788041" y="1205803"/>
              <a:ext cx="1794007" cy="3634821"/>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25EAE0DE-1C01-817E-EA96-1338457B2310}"/>
                </a:ext>
              </a:extLst>
            </p:cNvPr>
            <p:cNvPicPr>
              <a:picLocks noChangeAspect="1"/>
            </p:cNvPicPr>
            <p:nvPr/>
          </p:nvPicPr>
          <p:blipFill rotWithShape="1">
            <a:blip r:embed="rId4">
              <a:extLst>
                <a:ext uri="{28A0092B-C50C-407E-A947-70E740481C1C}">
                  <a14:useLocalDpi xmlns:a14="http://schemas.microsoft.com/office/drawing/2010/main" val="0"/>
                </a:ext>
              </a:extLst>
            </a:blip>
            <a:srcRect t="4137" b="16484"/>
            <a:stretch/>
          </p:blipFill>
          <p:spPr>
            <a:xfrm>
              <a:off x="2788040" y="4355016"/>
              <a:ext cx="1794008" cy="3164608"/>
            </a:xfrm>
            <a:prstGeom prst="rect">
              <a:avLst/>
            </a:prstGeom>
          </p:spPr>
        </p:pic>
      </p:grpSp>
      <p:grpSp>
        <p:nvGrpSpPr>
          <p:cNvPr id="26" name="Group 25">
            <a:extLst>
              <a:ext uri="{FF2B5EF4-FFF2-40B4-BE49-F238E27FC236}">
                <a16:creationId xmlns:a16="http://schemas.microsoft.com/office/drawing/2014/main" id="{63226FBF-23F8-BD88-8D5E-8FA9D3D46E59}"/>
              </a:ext>
            </a:extLst>
          </p:cNvPr>
          <p:cNvGrpSpPr/>
          <p:nvPr/>
        </p:nvGrpSpPr>
        <p:grpSpPr>
          <a:xfrm>
            <a:off x="5686168" y="1205802"/>
            <a:ext cx="2448401" cy="6350558"/>
            <a:chOff x="5344554" y="1128021"/>
            <a:chExt cx="2515872" cy="6776927"/>
          </a:xfrm>
          <a:effectLst>
            <a:outerShdw blurRad="63500" sx="102000" sy="102000" algn="ctr" rotWithShape="0">
              <a:prstClr val="black">
                <a:alpha val="40000"/>
              </a:prstClr>
            </a:outerShdw>
          </a:effectLst>
        </p:grpSpPr>
        <p:pic>
          <p:nvPicPr>
            <p:cNvPr id="22" name="Picture 21" descr="A screenshot of a computer error&#10;&#10;Description automatically generated">
              <a:extLst>
                <a:ext uri="{FF2B5EF4-FFF2-40B4-BE49-F238E27FC236}">
                  <a16:creationId xmlns:a16="http://schemas.microsoft.com/office/drawing/2014/main" id="{554D6225-9D23-FCDF-099E-83C3C175A860}"/>
                </a:ext>
              </a:extLst>
            </p:cNvPr>
            <p:cNvPicPr>
              <a:picLocks noChangeAspect="1"/>
            </p:cNvPicPr>
            <p:nvPr/>
          </p:nvPicPr>
          <p:blipFill rotWithShape="1">
            <a:blip r:embed="rId5">
              <a:extLst>
                <a:ext uri="{28A0092B-C50C-407E-A947-70E740481C1C}">
                  <a14:useLocalDpi xmlns:a14="http://schemas.microsoft.com/office/drawing/2010/main" val="0"/>
                </a:ext>
              </a:extLst>
            </a:blip>
            <a:srcRect t="27666" b="7139"/>
            <a:stretch/>
          </p:blipFill>
          <p:spPr>
            <a:xfrm>
              <a:off x="5344555" y="1128021"/>
              <a:ext cx="2515871" cy="3644946"/>
            </a:xfrm>
            <a:prstGeom prst="rect">
              <a:avLst/>
            </a:prstGeom>
          </p:spPr>
        </p:pic>
        <p:pic>
          <p:nvPicPr>
            <p:cNvPr id="25" name="Picture 24" descr="A screenshot of a device&#10;&#10;Description automatically generated">
              <a:extLst>
                <a:ext uri="{FF2B5EF4-FFF2-40B4-BE49-F238E27FC236}">
                  <a16:creationId xmlns:a16="http://schemas.microsoft.com/office/drawing/2014/main" id="{DB29606B-089F-CA3F-E964-48210735526B}"/>
                </a:ext>
              </a:extLst>
            </p:cNvPr>
            <p:cNvPicPr>
              <a:picLocks noChangeAspect="1"/>
            </p:cNvPicPr>
            <p:nvPr/>
          </p:nvPicPr>
          <p:blipFill rotWithShape="1">
            <a:blip r:embed="rId6">
              <a:extLst>
                <a:ext uri="{28A0092B-C50C-407E-A947-70E740481C1C}">
                  <a14:useLocalDpi xmlns:a14="http://schemas.microsoft.com/office/drawing/2010/main" val="0"/>
                </a:ext>
              </a:extLst>
            </a:blip>
            <a:srcRect t="36716"/>
            <a:stretch/>
          </p:blipFill>
          <p:spPr>
            <a:xfrm>
              <a:off x="5344554" y="4366864"/>
              <a:ext cx="2515871" cy="3538084"/>
            </a:xfrm>
            <a:prstGeom prst="rect">
              <a:avLst/>
            </a:prstGeom>
          </p:spPr>
        </p:pic>
      </p:grpSp>
      <p:grpSp>
        <p:nvGrpSpPr>
          <p:cNvPr id="30" name="Group 29">
            <a:extLst>
              <a:ext uri="{FF2B5EF4-FFF2-40B4-BE49-F238E27FC236}">
                <a16:creationId xmlns:a16="http://schemas.microsoft.com/office/drawing/2014/main" id="{6A3ED1E8-74C7-9EC5-130A-7644D665B56B}"/>
              </a:ext>
            </a:extLst>
          </p:cNvPr>
          <p:cNvGrpSpPr/>
          <p:nvPr/>
        </p:nvGrpSpPr>
        <p:grpSpPr>
          <a:xfrm>
            <a:off x="5526593" y="3537020"/>
            <a:ext cx="653143" cy="2412422"/>
            <a:chOff x="5526593" y="3537020"/>
            <a:chExt cx="653143" cy="2412422"/>
          </a:xfrm>
        </p:grpSpPr>
        <p:sp>
          <p:nvSpPr>
            <p:cNvPr id="27" name="Freeform: Shape 26">
              <a:extLst>
                <a:ext uri="{FF2B5EF4-FFF2-40B4-BE49-F238E27FC236}">
                  <a16:creationId xmlns:a16="http://schemas.microsoft.com/office/drawing/2014/main" id="{7BA62974-9C80-F9BE-0E1D-9AE7E620873A}"/>
                </a:ext>
              </a:extLst>
            </p:cNvPr>
            <p:cNvSpPr/>
            <p:nvPr/>
          </p:nvSpPr>
          <p:spPr>
            <a:xfrm>
              <a:off x="5526593" y="3537020"/>
              <a:ext cx="653143" cy="2331217"/>
            </a:xfrm>
            <a:custGeom>
              <a:avLst/>
              <a:gdLst>
                <a:gd name="connsiteX0" fmla="*/ 653143 w 653143"/>
                <a:gd name="connsiteY0" fmla="*/ 0 h 2331217"/>
                <a:gd name="connsiteX1" fmla="*/ 0 w 653143"/>
                <a:gd name="connsiteY1" fmla="*/ 0 h 2331217"/>
                <a:gd name="connsiteX2" fmla="*/ 0 w 653143"/>
                <a:gd name="connsiteY2" fmla="*/ 2260879 h 2331217"/>
                <a:gd name="connsiteX3" fmla="*/ 221064 w 653143"/>
                <a:gd name="connsiteY3" fmla="*/ 2331217 h 2331217"/>
              </a:gdLst>
              <a:ahLst/>
              <a:cxnLst>
                <a:cxn ang="0">
                  <a:pos x="connsiteX0" y="connsiteY0"/>
                </a:cxn>
                <a:cxn ang="0">
                  <a:pos x="connsiteX1" y="connsiteY1"/>
                </a:cxn>
                <a:cxn ang="0">
                  <a:pos x="connsiteX2" y="connsiteY2"/>
                </a:cxn>
                <a:cxn ang="0">
                  <a:pos x="connsiteX3" y="connsiteY3"/>
                </a:cxn>
              </a:cxnLst>
              <a:rect l="l" t="t" r="r" b="b"/>
              <a:pathLst>
                <a:path w="653143" h="2331217">
                  <a:moveTo>
                    <a:pt x="653143" y="0"/>
                  </a:moveTo>
                  <a:lnTo>
                    <a:pt x="0" y="0"/>
                  </a:lnTo>
                  <a:lnTo>
                    <a:pt x="0" y="2260879"/>
                  </a:lnTo>
                  <a:lnTo>
                    <a:pt x="221064" y="2331217"/>
                  </a:lnTo>
                </a:path>
              </a:pathLst>
            </a:cu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2D1D0B59-BC9A-0653-642B-2B7B12EC4BE3}"/>
                </a:ext>
              </a:extLst>
            </p:cNvPr>
            <p:cNvCxnSpPr>
              <a:cxnSpLocks/>
              <a:stCxn id="27" idx="3"/>
            </p:cNvCxnSpPr>
            <p:nvPr/>
          </p:nvCxnSpPr>
          <p:spPr>
            <a:xfrm>
              <a:off x="5747657" y="5868237"/>
              <a:ext cx="266321" cy="81205"/>
            </a:xfrm>
            <a:prstGeom prst="straightConnector1">
              <a:avLst/>
            </a:prstGeom>
            <a:ln w="5080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cxnSp>
        <p:nvCxnSpPr>
          <p:cNvPr id="31" name="Straight Arrow Connector 30">
            <a:extLst>
              <a:ext uri="{FF2B5EF4-FFF2-40B4-BE49-F238E27FC236}">
                <a16:creationId xmlns:a16="http://schemas.microsoft.com/office/drawing/2014/main" id="{63E3C83E-2FCF-8364-16B3-4D29A5505AB8}"/>
              </a:ext>
            </a:extLst>
          </p:cNvPr>
          <p:cNvCxnSpPr>
            <a:cxnSpLocks/>
          </p:cNvCxnSpPr>
          <p:nvPr/>
        </p:nvCxnSpPr>
        <p:spPr>
          <a:xfrm flipV="1">
            <a:off x="7668990" y="3537020"/>
            <a:ext cx="771624" cy="439838"/>
          </a:xfrm>
          <a:prstGeom prst="straightConnector1">
            <a:avLst/>
          </a:prstGeom>
          <a:ln w="508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19AA7688-AF6B-DE72-6F0E-53846CDC420D}"/>
              </a:ext>
            </a:extLst>
          </p:cNvPr>
          <p:cNvSpPr txBox="1"/>
          <p:nvPr/>
        </p:nvSpPr>
        <p:spPr>
          <a:xfrm>
            <a:off x="8460709" y="3254758"/>
            <a:ext cx="1286189" cy="261610"/>
          </a:xfrm>
          <a:prstGeom prst="rect">
            <a:avLst/>
          </a:prstGeom>
          <a:noFill/>
          <a:ln w="28575">
            <a:solidFill>
              <a:schemeClr val="tx1"/>
            </a:solidFill>
          </a:ln>
        </p:spPr>
        <p:txBody>
          <a:bodyPr wrap="square" rtlCol="0">
            <a:spAutoFit/>
          </a:bodyPr>
          <a:lstStyle/>
          <a:p>
            <a:pPr algn="ctr"/>
            <a:r>
              <a:rPr lang="en-US" sz="1100" b="1" dirty="0"/>
              <a:t>See Next Slide</a:t>
            </a:r>
          </a:p>
        </p:txBody>
      </p:sp>
      <p:sp>
        <p:nvSpPr>
          <p:cNvPr id="35" name="TextBox 34">
            <a:extLst>
              <a:ext uri="{FF2B5EF4-FFF2-40B4-BE49-F238E27FC236}">
                <a16:creationId xmlns:a16="http://schemas.microsoft.com/office/drawing/2014/main" id="{E1B644F4-5F6A-EE82-A535-D5B1B3B19B4F}"/>
              </a:ext>
            </a:extLst>
          </p:cNvPr>
          <p:cNvSpPr txBox="1"/>
          <p:nvPr/>
        </p:nvSpPr>
        <p:spPr>
          <a:xfrm>
            <a:off x="8376585" y="4987658"/>
            <a:ext cx="1554914" cy="1954381"/>
          </a:xfrm>
          <a:prstGeom prst="rect">
            <a:avLst/>
          </a:prstGeom>
          <a:noFill/>
          <a:ln w="28575">
            <a:solidFill>
              <a:schemeClr val="tx1"/>
            </a:solidFill>
          </a:ln>
        </p:spPr>
        <p:txBody>
          <a:bodyPr wrap="square" rtlCol="0">
            <a:spAutoFit/>
          </a:bodyPr>
          <a:lstStyle/>
          <a:p>
            <a:pPr algn="ctr"/>
            <a:r>
              <a:rPr lang="en-US" sz="1100" b="1" dirty="0"/>
              <a:t>Make sure when you take the machine room picture that the entire machine room is visible. Also, make sure the label can be clearly seen/read. If needed take two pictures to show a close up of the compressor label.</a:t>
            </a:r>
          </a:p>
        </p:txBody>
      </p:sp>
      <p:cxnSp>
        <p:nvCxnSpPr>
          <p:cNvPr id="36" name="Straight Arrow Connector 35">
            <a:extLst>
              <a:ext uri="{FF2B5EF4-FFF2-40B4-BE49-F238E27FC236}">
                <a16:creationId xmlns:a16="http://schemas.microsoft.com/office/drawing/2014/main" id="{2C7B4B04-C7BF-A8D5-D8DF-FEDA4CEAAFD8}"/>
              </a:ext>
            </a:extLst>
          </p:cNvPr>
          <p:cNvCxnSpPr>
            <a:cxnSpLocks/>
          </p:cNvCxnSpPr>
          <p:nvPr/>
        </p:nvCxnSpPr>
        <p:spPr>
          <a:xfrm>
            <a:off x="7844646" y="5464751"/>
            <a:ext cx="481701" cy="0"/>
          </a:xfrm>
          <a:prstGeom prst="straightConnector1">
            <a:avLst/>
          </a:prstGeom>
          <a:ln w="508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E93ADF94-986C-A2A4-600D-5462544449FF}"/>
              </a:ext>
            </a:extLst>
          </p:cNvPr>
          <p:cNvSpPr txBox="1"/>
          <p:nvPr/>
        </p:nvSpPr>
        <p:spPr>
          <a:xfrm>
            <a:off x="5486400" y="42334"/>
            <a:ext cx="4598129" cy="369332"/>
          </a:xfrm>
          <a:prstGeom prst="rect">
            <a:avLst/>
          </a:prstGeom>
          <a:noFill/>
        </p:spPr>
        <p:txBody>
          <a:bodyPr wrap="square" rtlCol="0">
            <a:spAutoFit/>
          </a:bodyPr>
          <a:lstStyle/>
          <a:p>
            <a:pPr algn="r"/>
            <a:r>
              <a:rPr lang="en-US" dirty="0">
                <a:latin typeface="Aptos Display" panose="020B0004020202020204" pitchFamily="34" charset="0"/>
              </a:rPr>
              <a:t>No Cool Checklist Update -  November 2025</a:t>
            </a:r>
          </a:p>
        </p:txBody>
      </p:sp>
    </p:spTree>
    <p:extLst>
      <p:ext uri="{BB962C8B-B14F-4D97-AF65-F5344CB8AC3E}">
        <p14:creationId xmlns:p14="http://schemas.microsoft.com/office/powerpoint/2010/main" val="258256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C22775-D818-9FA5-0A59-AC3B133FD98B}"/>
              </a:ext>
            </a:extLst>
          </p:cNvPr>
          <p:cNvSpPr/>
          <p:nvPr/>
        </p:nvSpPr>
        <p:spPr>
          <a:xfrm>
            <a:off x="4104167" y="0"/>
            <a:ext cx="1828800" cy="398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984255D9-47DC-C531-7908-924F76B0380B}"/>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D8F2289-137B-9FC6-4292-8EC49C68F35A}"/>
              </a:ext>
            </a:extLst>
          </p:cNvPr>
          <p:cNvCxnSpPr>
            <a:cxnSpLocks/>
          </p:cNvCxnSpPr>
          <p:nvPr/>
        </p:nvCxnSpPr>
        <p:spPr>
          <a:xfrm>
            <a:off x="0" y="417845"/>
            <a:ext cx="100584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A17656A-8A79-3DAD-DBB6-A9877E0D4ECF}"/>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FC6363B-0C20-41ED-8541-FD58547B379C}"/>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5875318-2441-8E71-8201-52460BFB6C05}"/>
              </a:ext>
            </a:extLst>
          </p:cNvPr>
          <p:cNvPicPr>
            <a:picLocks noChangeAspect="1"/>
          </p:cNvPicPr>
          <p:nvPr/>
        </p:nvPicPr>
        <p:blipFill>
          <a:blip r:embed="rId2"/>
          <a:stretch>
            <a:fillRect/>
          </a:stretch>
        </p:blipFill>
        <p:spPr>
          <a:xfrm>
            <a:off x="10875" y="38735"/>
            <a:ext cx="744048" cy="359484"/>
          </a:xfrm>
          <a:prstGeom prst="rect">
            <a:avLst/>
          </a:prstGeom>
        </p:spPr>
      </p:pic>
      <p:grpSp>
        <p:nvGrpSpPr>
          <p:cNvPr id="16" name="Group 15">
            <a:extLst>
              <a:ext uri="{FF2B5EF4-FFF2-40B4-BE49-F238E27FC236}">
                <a16:creationId xmlns:a16="http://schemas.microsoft.com/office/drawing/2014/main" id="{0BF782D5-3DE4-90A5-8EB8-BC85C00958DA}"/>
              </a:ext>
            </a:extLst>
          </p:cNvPr>
          <p:cNvGrpSpPr/>
          <p:nvPr/>
        </p:nvGrpSpPr>
        <p:grpSpPr>
          <a:xfrm>
            <a:off x="1094539" y="554826"/>
            <a:ext cx="7869321" cy="436215"/>
            <a:chOff x="-189963" y="3530702"/>
            <a:chExt cx="4732227" cy="1106887"/>
          </a:xfrm>
          <a:effectLst>
            <a:outerShdw blurRad="63500" sx="102000" sy="102000" algn="ctr" rotWithShape="0">
              <a:prstClr val="black">
                <a:alpha val="40000"/>
              </a:prstClr>
            </a:outerShdw>
          </a:effectLst>
        </p:grpSpPr>
        <p:sp>
          <p:nvSpPr>
            <p:cNvPr id="17" name="Rectangle: Rounded Corners 16">
              <a:extLst>
                <a:ext uri="{FF2B5EF4-FFF2-40B4-BE49-F238E27FC236}">
                  <a16:creationId xmlns:a16="http://schemas.microsoft.com/office/drawing/2014/main" id="{031E546A-8EEA-083D-EF4D-8FAF2BDAF160}"/>
                </a:ext>
              </a:extLst>
            </p:cNvPr>
            <p:cNvSpPr/>
            <p:nvPr/>
          </p:nvSpPr>
          <p:spPr>
            <a:xfrm flipV="1">
              <a:off x="-189963" y="3530702"/>
              <a:ext cx="4732227" cy="1106887"/>
            </a:xfrm>
            <a:prstGeom prst="roundRect">
              <a:avLst/>
            </a:prstGeom>
            <a:solidFill>
              <a:srgbClr val="6F6F71"/>
            </a:solidFill>
            <a:ln w="50800">
              <a:solidFill>
                <a:srgbClr val="C20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 name="TextBox 19">
              <a:extLst>
                <a:ext uri="{FF2B5EF4-FFF2-40B4-BE49-F238E27FC236}">
                  <a16:creationId xmlns:a16="http://schemas.microsoft.com/office/drawing/2014/main" id="{49E2EEE7-76AD-22D1-C442-6970C06DED1C}"/>
                </a:ext>
              </a:extLst>
            </p:cNvPr>
            <p:cNvSpPr txBox="1"/>
            <p:nvPr/>
          </p:nvSpPr>
          <p:spPr>
            <a:xfrm>
              <a:off x="-189963" y="3595075"/>
              <a:ext cx="4732227" cy="1015271"/>
            </a:xfrm>
            <a:prstGeom prst="rect">
              <a:avLst/>
            </a:prstGeom>
            <a:noFill/>
          </p:spPr>
          <p:txBody>
            <a:bodyPr wrap="square" rtlCol="0">
              <a:spAutoFit/>
            </a:bodyPr>
            <a:lstStyle/>
            <a:p>
              <a:pPr algn="ctr"/>
              <a:r>
                <a:rPr lang="en-US" sz="2000" b="1" dirty="0">
                  <a:solidFill>
                    <a:schemeClr val="bg1"/>
                  </a:solidFill>
                  <a:latin typeface="Aptos Display" panose="020B0004020202020204" pitchFamily="34" charset="0"/>
                  <a:ea typeface="LG Smart_H Bold" panose="020B0600000101010101" pitchFamily="34" charset="-127"/>
                  <a:cs typeface="Arial" panose="020B0604020202020204" pitchFamily="34" charset="0"/>
                </a:rPr>
                <a:t>Non-Sealed System Option (If selected at Step 2)</a:t>
              </a:r>
              <a:endParaRPr lang="en-US" sz="1600" dirty="0">
                <a:solidFill>
                  <a:schemeClr val="bg1"/>
                </a:solidFill>
                <a:latin typeface="LG Smart_H Regular" panose="020B0600000101010101" pitchFamily="34" charset="-127"/>
                <a:ea typeface="LG Smart_H Regular" panose="020B0600000101010101" pitchFamily="34" charset="-127"/>
                <a:cs typeface="Arial" panose="020B0604020202020204" pitchFamily="34" charset="0"/>
              </a:endParaRPr>
            </a:p>
          </p:txBody>
        </p:sp>
      </p:grpSp>
      <p:sp>
        <p:nvSpPr>
          <p:cNvPr id="24" name="TextBox 23">
            <a:extLst>
              <a:ext uri="{FF2B5EF4-FFF2-40B4-BE49-F238E27FC236}">
                <a16:creationId xmlns:a16="http://schemas.microsoft.com/office/drawing/2014/main" id="{0C0131DF-9E40-336A-3062-399B617EBAF0}"/>
              </a:ext>
            </a:extLst>
          </p:cNvPr>
          <p:cNvSpPr txBox="1"/>
          <p:nvPr/>
        </p:nvSpPr>
        <p:spPr>
          <a:xfrm>
            <a:off x="53629" y="1128021"/>
            <a:ext cx="2307483" cy="6278642"/>
          </a:xfrm>
          <a:prstGeom prst="rect">
            <a:avLst/>
          </a:prstGeom>
          <a:noFill/>
        </p:spPr>
        <p:txBody>
          <a:bodyPr wrap="square" rtlCol="0">
            <a:spAutoFit/>
          </a:bodyPr>
          <a:lstStyle/>
          <a:p>
            <a:pPr marL="285750" indent="-285750">
              <a:buFontTx/>
              <a:buChar char="-"/>
            </a:pPr>
            <a:r>
              <a:rPr lang="en-US" sz="1350" dirty="0"/>
              <a:t>If the tech selects Non-Sealed System Issue from Step 2, the flow is a little different than previous checklist versions.</a:t>
            </a:r>
          </a:p>
          <a:p>
            <a:pPr marL="285750" indent="-285750">
              <a:buFontTx/>
              <a:buChar char="-"/>
            </a:pPr>
            <a:endParaRPr lang="en-US" sz="800" dirty="0"/>
          </a:p>
          <a:p>
            <a:pPr marL="285750" indent="-285750">
              <a:buFontTx/>
              <a:buChar char="-"/>
            </a:pPr>
            <a:r>
              <a:rPr lang="en-US" sz="1350" dirty="0"/>
              <a:t>Before, Tech would take the error code picture, leave a description of the non-sealed issue and optional pictures and submit the checklist.</a:t>
            </a:r>
          </a:p>
          <a:p>
            <a:pPr marL="285750" indent="-285750">
              <a:buFontTx/>
              <a:buChar char="-"/>
            </a:pPr>
            <a:endParaRPr lang="en-US" sz="800" dirty="0"/>
          </a:p>
          <a:p>
            <a:pPr marL="285750" indent="-285750">
              <a:buFontTx/>
              <a:buChar char="-"/>
            </a:pPr>
            <a:r>
              <a:rPr lang="en-US" sz="1350" dirty="0"/>
              <a:t>With the newest version of the checklist, the tech will still need to leave a comment describing the non-sealed issue, but will also be required to make some final operation checks before leaving the home.</a:t>
            </a:r>
          </a:p>
          <a:p>
            <a:pPr marL="285750" indent="-285750">
              <a:buFontTx/>
              <a:buChar char="-"/>
            </a:pPr>
            <a:endParaRPr lang="en-US" sz="800" dirty="0"/>
          </a:p>
          <a:p>
            <a:pPr marL="285750" indent="-285750">
              <a:buFontTx/>
              <a:buChar char="-"/>
            </a:pPr>
            <a:r>
              <a:rPr lang="en-US" sz="1350" dirty="0"/>
              <a:t>These final operation checks are important to make to help reduce reclaims for issues that could be overlooked by accident.</a:t>
            </a:r>
          </a:p>
        </p:txBody>
      </p:sp>
      <p:sp>
        <p:nvSpPr>
          <p:cNvPr id="11" name="TextBox 10">
            <a:extLst>
              <a:ext uri="{FF2B5EF4-FFF2-40B4-BE49-F238E27FC236}">
                <a16:creationId xmlns:a16="http://schemas.microsoft.com/office/drawing/2014/main" id="{4A036792-112F-82C6-91A5-07D51595AA0A}"/>
              </a:ext>
            </a:extLst>
          </p:cNvPr>
          <p:cNvSpPr txBox="1"/>
          <p:nvPr/>
        </p:nvSpPr>
        <p:spPr>
          <a:xfrm>
            <a:off x="2905064" y="42334"/>
            <a:ext cx="4248272" cy="369332"/>
          </a:xfrm>
          <a:prstGeom prst="rect">
            <a:avLst/>
          </a:prstGeom>
          <a:noFill/>
        </p:spPr>
        <p:txBody>
          <a:bodyPr wrap="square" rtlCol="0">
            <a:spAutoFit/>
          </a:bodyPr>
          <a:lstStyle/>
          <a:p>
            <a:pPr algn="ctr"/>
            <a:r>
              <a:rPr lang="en-US" b="1" dirty="0">
                <a:latin typeface="Aptos Display" panose="020B0004020202020204" pitchFamily="34" charset="0"/>
              </a:rPr>
              <a:t>Pg.5</a:t>
            </a:r>
          </a:p>
        </p:txBody>
      </p:sp>
      <p:pic>
        <p:nvPicPr>
          <p:cNvPr id="15" name="Picture 14" descr="A screenshot of a checklist&#10;&#10;Description automatically generated">
            <a:extLst>
              <a:ext uri="{FF2B5EF4-FFF2-40B4-BE49-F238E27FC236}">
                <a16:creationId xmlns:a16="http://schemas.microsoft.com/office/drawing/2014/main" id="{D22DFEF7-C6A3-45C5-ED30-E89999CD1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0400" y="1208492"/>
            <a:ext cx="1752465" cy="3894367"/>
          </a:xfrm>
          <a:prstGeom prst="rect">
            <a:avLst/>
          </a:prstGeom>
          <a:effectLst>
            <a:outerShdw blurRad="63500" sx="102000" sy="102000" algn="ctr" rotWithShape="0">
              <a:prstClr val="black">
                <a:alpha val="40000"/>
              </a:prstClr>
            </a:outerShdw>
          </a:effectLst>
        </p:spPr>
      </p:pic>
      <p:grpSp>
        <p:nvGrpSpPr>
          <p:cNvPr id="32" name="Group 31">
            <a:extLst>
              <a:ext uri="{FF2B5EF4-FFF2-40B4-BE49-F238E27FC236}">
                <a16:creationId xmlns:a16="http://schemas.microsoft.com/office/drawing/2014/main" id="{8A9A752A-7364-9EA1-AFF8-50EF3D56D479}"/>
              </a:ext>
            </a:extLst>
          </p:cNvPr>
          <p:cNvGrpSpPr/>
          <p:nvPr/>
        </p:nvGrpSpPr>
        <p:grpSpPr>
          <a:xfrm>
            <a:off x="4394338" y="1208492"/>
            <a:ext cx="1649437" cy="4534026"/>
            <a:chOff x="4610686" y="1128021"/>
            <a:chExt cx="1649437" cy="4534026"/>
          </a:xfrm>
          <a:effectLst>
            <a:outerShdw blurRad="63500" sx="102000" sy="102000" algn="ctr" rotWithShape="0">
              <a:prstClr val="black">
                <a:alpha val="40000"/>
              </a:prstClr>
            </a:outerShdw>
          </a:effectLst>
        </p:grpSpPr>
        <p:pic>
          <p:nvPicPr>
            <p:cNvPr id="21" name="Picture 20" descr="A close-up of a computer chip&#10;&#10;Description automatically generated">
              <a:extLst>
                <a:ext uri="{FF2B5EF4-FFF2-40B4-BE49-F238E27FC236}">
                  <a16:creationId xmlns:a16="http://schemas.microsoft.com/office/drawing/2014/main" id="{B6BAF93E-8372-7F05-161B-E94FF34BC8E8}"/>
                </a:ext>
              </a:extLst>
            </p:cNvPr>
            <p:cNvPicPr>
              <a:picLocks noChangeAspect="1"/>
            </p:cNvPicPr>
            <p:nvPr/>
          </p:nvPicPr>
          <p:blipFill rotWithShape="1">
            <a:blip r:embed="rId4">
              <a:extLst>
                <a:ext uri="{28A0092B-C50C-407E-A947-70E740481C1C}">
                  <a14:useLocalDpi xmlns:a14="http://schemas.microsoft.com/office/drawing/2010/main" val="0"/>
                </a:ext>
              </a:extLst>
            </a:blip>
            <a:srcRect t="5092"/>
            <a:stretch/>
          </p:blipFill>
          <p:spPr>
            <a:xfrm>
              <a:off x="4610686" y="1128021"/>
              <a:ext cx="1649437" cy="3478769"/>
            </a:xfrm>
            <a:prstGeom prst="rect">
              <a:avLst/>
            </a:prstGeom>
          </p:spPr>
        </p:pic>
        <p:pic>
          <p:nvPicPr>
            <p:cNvPr id="28" name="Picture 27" descr="A screenshot of a cell phone&#10;&#10;Description automatically generated">
              <a:extLst>
                <a:ext uri="{FF2B5EF4-FFF2-40B4-BE49-F238E27FC236}">
                  <a16:creationId xmlns:a16="http://schemas.microsoft.com/office/drawing/2014/main" id="{46C6274E-0EE0-1D84-678A-D905EEB16014}"/>
                </a:ext>
              </a:extLst>
            </p:cNvPr>
            <p:cNvPicPr>
              <a:picLocks noChangeAspect="1"/>
            </p:cNvPicPr>
            <p:nvPr/>
          </p:nvPicPr>
          <p:blipFill rotWithShape="1">
            <a:blip r:embed="rId5">
              <a:extLst>
                <a:ext uri="{28A0092B-C50C-407E-A947-70E740481C1C}">
                  <a14:useLocalDpi xmlns:a14="http://schemas.microsoft.com/office/drawing/2010/main" val="0"/>
                </a:ext>
              </a:extLst>
            </a:blip>
            <a:srcRect t="5455" b="55398"/>
            <a:stretch/>
          </p:blipFill>
          <p:spPr>
            <a:xfrm>
              <a:off x="4610686" y="4227150"/>
              <a:ext cx="1649437" cy="1434897"/>
            </a:xfrm>
            <a:prstGeom prst="rect">
              <a:avLst/>
            </a:prstGeom>
          </p:spPr>
        </p:pic>
      </p:grpSp>
      <p:grpSp>
        <p:nvGrpSpPr>
          <p:cNvPr id="40" name="Group 39">
            <a:extLst>
              <a:ext uri="{FF2B5EF4-FFF2-40B4-BE49-F238E27FC236}">
                <a16:creationId xmlns:a16="http://schemas.microsoft.com/office/drawing/2014/main" id="{1ACEFF98-3F99-9952-B2DA-1B5A334C9B4A}"/>
              </a:ext>
            </a:extLst>
          </p:cNvPr>
          <p:cNvGrpSpPr/>
          <p:nvPr/>
        </p:nvGrpSpPr>
        <p:grpSpPr>
          <a:xfrm>
            <a:off x="6245248" y="1208492"/>
            <a:ext cx="1649437" cy="5130806"/>
            <a:chOff x="6247348" y="1356621"/>
            <a:chExt cx="1649437" cy="5130806"/>
          </a:xfrm>
          <a:effectLst>
            <a:outerShdw blurRad="63500" sx="102000" sy="102000" algn="ctr" rotWithShape="0">
              <a:prstClr val="black">
                <a:alpha val="40000"/>
              </a:prstClr>
            </a:outerShdw>
          </a:effectLst>
        </p:grpSpPr>
        <p:pic>
          <p:nvPicPr>
            <p:cNvPr id="37" name="Picture 36" descr="A screenshot of a device&#10;&#10;Description automatically generated">
              <a:extLst>
                <a:ext uri="{FF2B5EF4-FFF2-40B4-BE49-F238E27FC236}">
                  <a16:creationId xmlns:a16="http://schemas.microsoft.com/office/drawing/2014/main" id="{D7B46E8B-6E9A-12E2-E6D0-9206A1A4DDF2}"/>
                </a:ext>
              </a:extLst>
            </p:cNvPr>
            <p:cNvPicPr>
              <a:picLocks noChangeAspect="1"/>
            </p:cNvPicPr>
            <p:nvPr/>
          </p:nvPicPr>
          <p:blipFill rotWithShape="1">
            <a:blip r:embed="rId6">
              <a:extLst>
                <a:ext uri="{28A0092B-C50C-407E-A947-70E740481C1C}">
                  <a14:useLocalDpi xmlns:a14="http://schemas.microsoft.com/office/drawing/2010/main" val="0"/>
                </a:ext>
              </a:extLst>
            </a:blip>
            <a:srcRect t="4137"/>
            <a:stretch/>
          </p:blipFill>
          <p:spPr>
            <a:xfrm>
              <a:off x="6247348" y="1356621"/>
              <a:ext cx="1649437" cy="3513777"/>
            </a:xfrm>
            <a:prstGeom prst="rect">
              <a:avLst/>
            </a:prstGeom>
          </p:spPr>
        </p:pic>
        <p:pic>
          <p:nvPicPr>
            <p:cNvPr id="39" name="Picture 38" descr="A screenshot of a computer&#10;&#10;Description automatically generated">
              <a:extLst>
                <a:ext uri="{FF2B5EF4-FFF2-40B4-BE49-F238E27FC236}">
                  <a16:creationId xmlns:a16="http://schemas.microsoft.com/office/drawing/2014/main" id="{6C133EA7-42C6-36EF-7695-CED2F9E74D67}"/>
                </a:ext>
              </a:extLst>
            </p:cNvPr>
            <p:cNvPicPr>
              <a:picLocks noChangeAspect="1"/>
            </p:cNvPicPr>
            <p:nvPr/>
          </p:nvPicPr>
          <p:blipFill rotWithShape="1">
            <a:blip r:embed="rId7">
              <a:extLst>
                <a:ext uri="{28A0092B-C50C-407E-A947-70E740481C1C}">
                  <a14:useLocalDpi xmlns:a14="http://schemas.microsoft.com/office/drawing/2010/main" val="0"/>
                </a:ext>
              </a:extLst>
            </a:blip>
            <a:srcRect t="33484" b="8468"/>
            <a:stretch/>
          </p:blipFill>
          <p:spPr>
            <a:xfrm>
              <a:off x="6247348" y="4359733"/>
              <a:ext cx="1649437" cy="2127694"/>
            </a:xfrm>
            <a:prstGeom prst="rect">
              <a:avLst/>
            </a:prstGeom>
          </p:spPr>
        </p:pic>
      </p:grpSp>
      <p:grpSp>
        <p:nvGrpSpPr>
          <p:cNvPr id="45" name="Group 44">
            <a:extLst>
              <a:ext uri="{FF2B5EF4-FFF2-40B4-BE49-F238E27FC236}">
                <a16:creationId xmlns:a16="http://schemas.microsoft.com/office/drawing/2014/main" id="{CE02F5CD-E231-0D6F-72BE-ECD3153B7324}"/>
              </a:ext>
            </a:extLst>
          </p:cNvPr>
          <p:cNvGrpSpPr/>
          <p:nvPr/>
        </p:nvGrpSpPr>
        <p:grpSpPr>
          <a:xfrm>
            <a:off x="8077001" y="1208492"/>
            <a:ext cx="1564943" cy="6400482"/>
            <a:chOff x="8096158" y="1286282"/>
            <a:chExt cx="1564943" cy="6400482"/>
          </a:xfrm>
          <a:effectLst>
            <a:outerShdw blurRad="63500" sx="102000" sy="102000" algn="ctr" rotWithShape="0">
              <a:prstClr val="black">
                <a:alpha val="40000"/>
              </a:prstClr>
            </a:outerShdw>
          </a:effectLst>
        </p:grpSpPr>
        <p:pic>
          <p:nvPicPr>
            <p:cNvPr id="44" name="Picture 43" descr="A close-up of a machine&#10;&#10;Description automatically generated">
              <a:extLst>
                <a:ext uri="{FF2B5EF4-FFF2-40B4-BE49-F238E27FC236}">
                  <a16:creationId xmlns:a16="http://schemas.microsoft.com/office/drawing/2014/main" id="{9EBEB6C7-95EF-1D06-39B5-6675E67E3416}"/>
                </a:ext>
              </a:extLst>
            </p:cNvPr>
            <p:cNvPicPr>
              <a:picLocks noChangeAspect="1"/>
            </p:cNvPicPr>
            <p:nvPr/>
          </p:nvPicPr>
          <p:blipFill rotWithShape="1">
            <a:blip r:embed="rId8">
              <a:extLst>
                <a:ext uri="{28A0092B-C50C-407E-A947-70E740481C1C}">
                  <a14:useLocalDpi xmlns:a14="http://schemas.microsoft.com/office/drawing/2010/main" val="0"/>
                </a:ext>
              </a:extLst>
            </a:blip>
            <a:srcRect t="3722"/>
            <a:stretch/>
          </p:blipFill>
          <p:spPr>
            <a:xfrm>
              <a:off x="8096158" y="1286282"/>
              <a:ext cx="1564943" cy="3348224"/>
            </a:xfrm>
            <a:prstGeom prst="rect">
              <a:avLst/>
            </a:prstGeom>
          </p:spPr>
        </p:pic>
        <p:pic>
          <p:nvPicPr>
            <p:cNvPr id="10" name="Picture 9" descr="A screenshot of a computer error message&#10;&#10;Description automatically generated">
              <a:extLst>
                <a:ext uri="{FF2B5EF4-FFF2-40B4-BE49-F238E27FC236}">
                  <a16:creationId xmlns:a16="http://schemas.microsoft.com/office/drawing/2014/main" id="{095415DB-CD1A-9C37-59F0-5FD81DC1536A}"/>
                </a:ext>
              </a:extLst>
            </p:cNvPr>
            <p:cNvPicPr>
              <a:picLocks noChangeAspect="1"/>
            </p:cNvPicPr>
            <p:nvPr/>
          </p:nvPicPr>
          <p:blipFill rotWithShape="1">
            <a:blip r:embed="rId9">
              <a:extLst>
                <a:ext uri="{28A0092B-C50C-407E-A947-70E740481C1C}">
                  <a14:useLocalDpi xmlns:a14="http://schemas.microsoft.com/office/drawing/2010/main" val="0"/>
                </a:ext>
              </a:extLst>
            </a:blip>
            <a:srcRect t="5069"/>
            <a:stretch/>
          </p:blipFill>
          <p:spPr>
            <a:xfrm>
              <a:off x="8096158" y="4385411"/>
              <a:ext cx="1564943" cy="3301353"/>
            </a:xfrm>
            <a:prstGeom prst="rect">
              <a:avLst/>
            </a:prstGeom>
          </p:spPr>
        </p:pic>
      </p:grpSp>
      <p:cxnSp>
        <p:nvCxnSpPr>
          <p:cNvPr id="46" name="Straight Arrow Connector 45">
            <a:extLst>
              <a:ext uri="{FF2B5EF4-FFF2-40B4-BE49-F238E27FC236}">
                <a16:creationId xmlns:a16="http://schemas.microsoft.com/office/drawing/2014/main" id="{FDD64E1E-24AE-E30E-9B4E-8099F860A91C}"/>
              </a:ext>
            </a:extLst>
          </p:cNvPr>
          <p:cNvCxnSpPr>
            <a:cxnSpLocks/>
          </p:cNvCxnSpPr>
          <p:nvPr/>
        </p:nvCxnSpPr>
        <p:spPr>
          <a:xfrm flipV="1">
            <a:off x="3809304" y="3607358"/>
            <a:ext cx="565877" cy="492601"/>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2557629D-D6C0-FEC7-A378-6E48B0DE9C17}"/>
              </a:ext>
            </a:extLst>
          </p:cNvPr>
          <p:cNvSpPr txBox="1"/>
          <p:nvPr/>
        </p:nvSpPr>
        <p:spPr>
          <a:xfrm>
            <a:off x="2673537" y="5188811"/>
            <a:ext cx="1286189" cy="415498"/>
          </a:xfrm>
          <a:prstGeom prst="rect">
            <a:avLst/>
          </a:prstGeom>
          <a:noFill/>
          <a:ln w="28575">
            <a:solidFill>
              <a:schemeClr val="tx1"/>
            </a:solidFill>
          </a:ln>
        </p:spPr>
        <p:txBody>
          <a:bodyPr wrap="square" rtlCol="0">
            <a:spAutoFit/>
          </a:bodyPr>
          <a:lstStyle/>
          <a:p>
            <a:pPr algn="ctr"/>
            <a:r>
              <a:rPr lang="en-US" sz="1050" b="1" dirty="0"/>
              <a:t>Non-Sealed Selected at Step 2</a:t>
            </a:r>
          </a:p>
        </p:txBody>
      </p:sp>
      <p:sp>
        <p:nvSpPr>
          <p:cNvPr id="49" name="TextBox 48">
            <a:extLst>
              <a:ext uri="{FF2B5EF4-FFF2-40B4-BE49-F238E27FC236}">
                <a16:creationId xmlns:a16="http://schemas.microsoft.com/office/drawing/2014/main" id="{60CEE2F3-2046-C748-4A47-0E2914300217}"/>
              </a:ext>
            </a:extLst>
          </p:cNvPr>
          <p:cNvSpPr txBox="1"/>
          <p:nvPr/>
        </p:nvSpPr>
        <p:spPr>
          <a:xfrm>
            <a:off x="4485150" y="5803224"/>
            <a:ext cx="1467813" cy="1638910"/>
          </a:xfrm>
          <a:prstGeom prst="rect">
            <a:avLst/>
          </a:prstGeom>
          <a:noFill/>
          <a:ln w="28575">
            <a:solidFill>
              <a:schemeClr val="tx1"/>
            </a:solidFill>
          </a:ln>
        </p:spPr>
        <p:txBody>
          <a:bodyPr wrap="square" rtlCol="0">
            <a:spAutoFit/>
          </a:bodyPr>
          <a:lstStyle/>
          <a:p>
            <a:pPr algn="ctr"/>
            <a:r>
              <a:rPr lang="en-US" sz="1050" b="1" dirty="0"/>
              <a:t>Tech will need to leave details of Non-Sealed Issue in the text box.</a:t>
            </a:r>
          </a:p>
          <a:p>
            <a:pPr algn="ctr"/>
            <a:endParaRPr lang="en-US" sz="600" b="1" dirty="0"/>
          </a:p>
          <a:p>
            <a:pPr algn="ctr"/>
            <a:r>
              <a:rPr lang="en-US" sz="1050" b="1" dirty="0"/>
              <a:t>Then run test mode to check all fans for issues and answer two questions about fan operation</a:t>
            </a:r>
          </a:p>
        </p:txBody>
      </p:sp>
      <p:sp>
        <p:nvSpPr>
          <p:cNvPr id="50" name="TextBox 49">
            <a:extLst>
              <a:ext uri="{FF2B5EF4-FFF2-40B4-BE49-F238E27FC236}">
                <a16:creationId xmlns:a16="http://schemas.microsoft.com/office/drawing/2014/main" id="{A7B5BADA-A2A9-70C5-1458-9F3B5ACEC813}"/>
              </a:ext>
            </a:extLst>
          </p:cNvPr>
          <p:cNvSpPr txBox="1"/>
          <p:nvPr/>
        </p:nvSpPr>
        <p:spPr>
          <a:xfrm>
            <a:off x="6336059" y="6398119"/>
            <a:ext cx="1467813" cy="1315745"/>
          </a:xfrm>
          <a:prstGeom prst="rect">
            <a:avLst/>
          </a:prstGeom>
          <a:noFill/>
          <a:ln w="28575">
            <a:solidFill>
              <a:schemeClr val="tx1"/>
            </a:solidFill>
          </a:ln>
        </p:spPr>
        <p:txBody>
          <a:bodyPr wrap="square" rtlCol="0">
            <a:spAutoFit/>
          </a:bodyPr>
          <a:lstStyle/>
          <a:p>
            <a:pPr algn="ctr"/>
            <a:r>
              <a:rPr lang="en-US" sz="1050" b="1" dirty="0"/>
              <a:t>Next, select # of icemakers and take pictures of them running test mode.</a:t>
            </a:r>
          </a:p>
          <a:p>
            <a:pPr algn="ctr"/>
            <a:endParaRPr lang="en-US" sz="600" b="1" dirty="0"/>
          </a:p>
          <a:p>
            <a:pPr algn="ctr"/>
            <a:r>
              <a:rPr lang="en-US" sz="1050" b="1" dirty="0"/>
              <a:t>Software Update Check may be added in the future.</a:t>
            </a:r>
          </a:p>
        </p:txBody>
      </p:sp>
      <p:sp>
        <p:nvSpPr>
          <p:cNvPr id="51" name="TextBox 50">
            <a:extLst>
              <a:ext uri="{FF2B5EF4-FFF2-40B4-BE49-F238E27FC236}">
                <a16:creationId xmlns:a16="http://schemas.microsoft.com/office/drawing/2014/main" id="{684FA081-B02E-3726-91BD-AC9B8B3F1B08}"/>
              </a:ext>
            </a:extLst>
          </p:cNvPr>
          <p:cNvSpPr txBox="1"/>
          <p:nvPr/>
        </p:nvSpPr>
        <p:spPr>
          <a:xfrm>
            <a:off x="8125565" y="6497795"/>
            <a:ext cx="1467813" cy="577081"/>
          </a:xfrm>
          <a:prstGeom prst="rect">
            <a:avLst/>
          </a:prstGeom>
          <a:noFill/>
          <a:ln w="28575">
            <a:solidFill>
              <a:schemeClr val="tx1"/>
            </a:solidFill>
          </a:ln>
        </p:spPr>
        <p:txBody>
          <a:bodyPr wrap="square" rtlCol="0">
            <a:spAutoFit/>
          </a:bodyPr>
          <a:lstStyle/>
          <a:p>
            <a:pPr algn="ctr"/>
            <a:r>
              <a:rPr lang="en-US" sz="1050" b="1" dirty="0"/>
              <a:t>Final Error Code Check is same as current checklist.</a:t>
            </a:r>
          </a:p>
        </p:txBody>
      </p:sp>
      <p:sp>
        <p:nvSpPr>
          <p:cNvPr id="29" name="TextBox 28">
            <a:extLst>
              <a:ext uri="{FF2B5EF4-FFF2-40B4-BE49-F238E27FC236}">
                <a16:creationId xmlns:a16="http://schemas.microsoft.com/office/drawing/2014/main" id="{129F389D-CCD0-C177-A08A-60A082261418}"/>
              </a:ext>
            </a:extLst>
          </p:cNvPr>
          <p:cNvSpPr txBox="1"/>
          <p:nvPr/>
        </p:nvSpPr>
        <p:spPr>
          <a:xfrm>
            <a:off x="5486400" y="42334"/>
            <a:ext cx="4598129" cy="369332"/>
          </a:xfrm>
          <a:prstGeom prst="rect">
            <a:avLst/>
          </a:prstGeom>
          <a:noFill/>
        </p:spPr>
        <p:txBody>
          <a:bodyPr wrap="square" rtlCol="0">
            <a:spAutoFit/>
          </a:bodyPr>
          <a:lstStyle/>
          <a:p>
            <a:pPr algn="r"/>
            <a:r>
              <a:rPr lang="en-US" dirty="0">
                <a:latin typeface="Aptos Display" panose="020B0004020202020204" pitchFamily="34" charset="0"/>
              </a:rPr>
              <a:t>No Cool Checklist Update -  November 2025</a:t>
            </a:r>
          </a:p>
        </p:txBody>
      </p:sp>
    </p:spTree>
    <p:extLst>
      <p:ext uri="{BB962C8B-B14F-4D97-AF65-F5344CB8AC3E}">
        <p14:creationId xmlns:p14="http://schemas.microsoft.com/office/powerpoint/2010/main" val="1214245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C22775-D818-9FA5-0A59-AC3B133FD98B}"/>
              </a:ext>
            </a:extLst>
          </p:cNvPr>
          <p:cNvSpPr/>
          <p:nvPr/>
        </p:nvSpPr>
        <p:spPr>
          <a:xfrm>
            <a:off x="4104167" y="0"/>
            <a:ext cx="1828800" cy="398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984255D9-47DC-C531-7908-924F76B0380B}"/>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D8F2289-137B-9FC6-4292-8EC49C68F35A}"/>
              </a:ext>
            </a:extLst>
          </p:cNvPr>
          <p:cNvCxnSpPr>
            <a:cxnSpLocks/>
          </p:cNvCxnSpPr>
          <p:nvPr/>
        </p:nvCxnSpPr>
        <p:spPr>
          <a:xfrm>
            <a:off x="0" y="417845"/>
            <a:ext cx="100584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A17656A-8A79-3DAD-DBB6-A9877E0D4ECF}"/>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FC6363B-0C20-41ED-8541-FD58547B379C}"/>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5875318-2441-8E71-8201-52460BFB6C05}"/>
              </a:ext>
            </a:extLst>
          </p:cNvPr>
          <p:cNvPicPr>
            <a:picLocks noChangeAspect="1"/>
          </p:cNvPicPr>
          <p:nvPr/>
        </p:nvPicPr>
        <p:blipFill>
          <a:blip r:embed="rId3"/>
          <a:stretch>
            <a:fillRect/>
          </a:stretch>
        </p:blipFill>
        <p:spPr>
          <a:xfrm>
            <a:off x="10875" y="38735"/>
            <a:ext cx="744048" cy="359484"/>
          </a:xfrm>
          <a:prstGeom prst="rect">
            <a:avLst/>
          </a:prstGeom>
        </p:spPr>
      </p:pic>
      <p:sp>
        <p:nvSpPr>
          <p:cNvPr id="11" name="TextBox 10">
            <a:extLst>
              <a:ext uri="{FF2B5EF4-FFF2-40B4-BE49-F238E27FC236}">
                <a16:creationId xmlns:a16="http://schemas.microsoft.com/office/drawing/2014/main" id="{4A036792-112F-82C6-91A5-07D51595AA0A}"/>
              </a:ext>
            </a:extLst>
          </p:cNvPr>
          <p:cNvSpPr txBox="1"/>
          <p:nvPr/>
        </p:nvSpPr>
        <p:spPr>
          <a:xfrm>
            <a:off x="2905064" y="42334"/>
            <a:ext cx="4248272" cy="369332"/>
          </a:xfrm>
          <a:prstGeom prst="rect">
            <a:avLst/>
          </a:prstGeom>
          <a:noFill/>
        </p:spPr>
        <p:txBody>
          <a:bodyPr wrap="square" rtlCol="0">
            <a:spAutoFit/>
          </a:bodyPr>
          <a:lstStyle/>
          <a:p>
            <a:pPr algn="ctr"/>
            <a:r>
              <a:rPr lang="en-US" b="1" dirty="0">
                <a:latin typeface="Aptos Display" panose="020B0004020202020204" pitchFamily="34" charset="0"/>
              </a:rPr>
              <a:t>Pg.6</a:t>
            </a:r>
          </a:p>
        </p:txBody>
      </p:sp>
      <p:grpSp>
        <p:nvGrpSpPr>
          <p:cNvPr id="29" name="Group 28">
            <a:extLst>
              <a:ext uri="{FF2B5EF4-FFF2-40B4-BE49-F238E27FC236}">
                <a16:creationId xmlns:a16="http://schemas.microsoft.com/office/drawing/2014/main" id="{103DE09F-13F8-2955-318A-FDAD62104CDD}"/>
              </a:ext>
            </a:extLst>
          </p:cNvPr>
          <p:cNvGrpSpPr/>
          <p:nvPr/>
        </p:nvGrpSpPr>
        <p:grpSpPr>
          <a:xfrm>
            <a:off x="1094539" y="541764"/>
            <a:ext cx="7869321" cy="671700"/>
            <a:chOff x="-189963" y="3530702"/>
            <a:chExt cx="4732227" cy="1704426"/>
          </a:xfrm>
          <a:effectLst>
            <a:outerShdw blurRad="63500" sx="102000" sy="102000" algn="ctr" rotWithShape="0">
              <a:prstClr val="black">
                <a:alpha val="40000"/>
              </a:prstClr>
            </a:outerShdw>
          </a:effectLst>
        </p:grpSpPr>
        <p:sp>
          <p:nvSpPr>
            <p:cNvPr id="30" name="Rectangle: Rounded Corners 29">
              <a:extLst>
                <a:ext uri="{FF2B5EF4-FFF2-40B4-BE49-F238E27FC236}">
                  <a16:creationId xmlns:a16="http://schemas.microsoft.com/office/drawing/2014/main" id="{CAF07883-72DB-F1D5-27C9-ABB8D8C3F755}"/>
                </a:ext>
              </a:extLst>
            </p:cNvPr>
            <p:cNvSpPr/>
            <p:nvPr/>
          </p:nvSpPr>
          <p:spPr>
            <a:xfrm flipV="1">
              <a:off x="-189963" y="3530702"/>
              <a:ext cx="4732227" cy="1106887"/>
            </a:xfrm>
            <a:prstGeom prst="roundRect">
              <a:avLst/>
            </a:prstGeom>
            <a:solidFill>
              <a:srgbClr val="6F6F71"/>
            </a:solidFill>
            <a:ln w="50800">
              <a:solidFill>
                <a:srgbClr val="C20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 name="TextBox 30">
              <a:extLst>
                <a:ext uri="{FF2B5EF4-FFF2-40B4-BE49-F238E27FC236}">
                  <a16:creationId xmlns:a16="http://schemas.microsoft.com/office/drawing/2014/main" id="{44E0DB0E-9F2D-7F31-5CFC-DB15792F252F}"/>
                </a:ext>
              </a:extLst>
            </p:cNvPr>
            <p:cNvSpPr txBox="1"/>
            <p:nvPr/>
          </p:nvSpPr>
          <p:spPr>
            <a:xfrm>
              <a:off x="-189963" y="3595075"/>
              <a:ext cx="4732227" cy="1640053"/>
            </a:xfrm>
            <a:prstGeom prst="rect">
              <a:avLst/>
            </a:prstGeom>
            <a:noFill/>
          </p:spPr>
          <p:txBody>
            <a:bodyPr wrap="square" rtlCol="0">
              <a:spAutoFit/>
            </a:bodyPr>
            <a:lstStyle/>
            <a:p>
              <a:pPr algn="ctr"/>
              <a:r>
                <a:rPr lang="en-US" sz="2000" b="1" dirty="0">
                  <a:solidFill>
                    <a:schemeClr val="bg1"/>
                  </a:solidFill>
                  <a:latin typeface="Aptos Display" panose="020B0004020202020204" pitchFamily="34" charset="0"/>
                  <a:ea typeface="LG Smart_H Bold" panose="020B0600000101010101" pitchFamily="34" charset="-127"/>
                  <a:cs typeface="Arial" panose="020B0604020202020204" pitchFamily="34" charset="0"/>
                </a:rPr>
                <a:t>Step 3</a:t>
              </a:r>
              <a:r>
                <a:rPr lang="en-US" sz="2000" b="1" dirty="0">
                  <a:solidFill>
                    <a:schemeClr val="bg1"/>
                  </a:solidFill>
                  <a:latin typeface="Aptos Display" panose="020B0004020202020204" pitchFamily="34" charset="0"/>
                  <a:ea typeface="LG Smart_H SemiBold" panose="020B0600000101010101" pitchFamily="34" charset="-127"/>
                  <a:cs typeface="Arial" panose="020B0604020202020204" pitchFamily="34" charset="0"/>
                </a:rPr>
                <a:t>: Sealed System Diagnosis (FLD165/FMA)</a:t>
              </a:r>
              <a:endParaRPr lang="en-US" sz="2000" b="1" dirty="0">
                <a:solidFill>
                  <a:schemeClr val="bg1"/>
                </a:solidFill>
                <a:latin typeface="Aptos Display" panose="020B0004020202020204" pitchFamily="34" charset="0"/>
                <a:ea typeface="LG Smart_H SemiBold" panose="020B0600000101010101" pitchFamily="34" charset="-127"/>
              </a:endParaRPr>
            </a:p>
            <a:p>
              <a:pPr algn="ctr"/>
              <a:endParaRPr lang="en-US" sz="1600" dirty="0">
                <a:solidFill>
                  <a:schemeClr val="bg1"/>
                </a:solidFill>
                <a:latin typeface="LG Smart_H Regular" panose="020B0600000101010101" pitchFamily="34" charset="-127"/>
                <a:ea typeface="LG Smart_H Regular" panose="020B0600000101010101" pitchFamily="34" charset="-127"/>
                <a:cs typeface="Arial" panose="020B0604020202020204" pitchFamily="34" charset="0"/>
              </a:endParaRPr>
            </a:p>
          </p:txBody>
        </p:sp>
      </p:grpSp>
      <p:sp>
        <p:nvSpPr>
          <p:cNvPr id="33" name="TextBox 32">
            <a:extLst>
              <a:ext uri="{FF2B5EF4-FFF2-40B4-BE49-F238E27FC236}">
                <a16:creationId xmlns:a16="http://schemas.microsoft.com/office/drawing/2014/main" id="{C4086954-1928-856C-C4AA-49A510771AE6}"/>
              </a:ext>
            </a:extLst>
          </p:cNvPr>
          <p:cNvSpPr txBox="1"/>
          <p:nvPr/>
        </p:nvSpPr>
        <p:spPr>
          <a:xfrm>
            <a:off x="190609" y="1100815"/>
            <a:ext cx="2310166" cy="6278642"/>
          </a:xfrm>
          <a:prstGeom prst="rect">
            <a:avLst/>
          </a:prstGeom>
          <a:noFill/>
        </p:spPr>
        <p:txBody>
          <a:bodyPr wrap="square" rtlCol="0">
            <a:spAutoFit/>
          </a:bodyPr>
          <a:lstStyle/>
          <a:p>
            <a:r>
              <a:rPr lang="en-US" sz="1400" b="1" i="1" dirty="0">
                <a:highlight>
                  <a:srgbClr val="00FFFF"/>
                </a:highlight>
              </a:rPr>
              <a:t>Only Change is if tech selects “FC” or pressures indicate “Inefficient Compressor”, additional step added.</a:t>
            </a:r>
          </a:p>
          <a:p>
            <a:endParaRPr lang="en-US" sz="800" b="1" dirty="0"/>
          </a:p>
          <a:p>
            <a:r>
              <a:rPr lang="en-US" sz="1400" dirty="0"/>
              <a:t>Tech will be asked if the unit has a FLD/FMA Compressor installed. </a:t>
            </a:r>
          </a:p>
          <a:p>
            <a:r>
              <a:rPr lang="en-US" sz="1400" dirty="0"/>
              <a:t>If So…</a:t>
            </a:r>
          </a:p>
          <a:p>
            <a:endParaRPr lang="en-US" sz="800" dirty="0"/>
          </a:p>
          <a:p>
            <a:r>
              <a:rPr lang="en-US" sz="1400" dirty="0"/>
              <a:t>They will be asked to use the Sealed System Diagnosis Jig that was issued to all DMST.</a:t>
            </a:r>
          </a:p>
          <a:p>
            <a:endParaRPr lang="en-US" sz="800" dirty="0"/>
          </a:p>
          <a:p>
            <a:r>
              <a:rPr lang="en-US" sz="1400" dirty="0"/>
              <a:t>Once the jig has completed diagnosis the tech will need to select what the final diagnosis answer was and take a picture of the screen showing the jig diagnosis.</a:t>
            </a:r>
          </a:p>
          <a:p>
            <a:endParaRPr lang="en-US" sz="800" dirty="0"/>
          </a:p>
          <a:p>
            <a:r>
              <a:rPr lang="en-US" sz="1400" dirty="0"/>
              <a:t>Part Recommendation will be given when the tech selects the jig diagnosis answer.</a:t>
            </a:r>
          </a:p>
          <a:p>
            <a:endParaRPr lang="en-US" sz="800" dirty="0"/>
          </a:p>
          <a:p>
            <a:r>
              <a:rPr lang="en-US" sz="1400" b="1" dirty="0"/>
              <a:t>Picture of Jig Diagnosis Screen is Required.</a:t>
            </a:r>
          </a:p>
        </p:txBody>
      </p:sp>
      <p:pic>
        <p:nvPicPr>
          <p:cNvPr id="34" name="Picture 33" descr="A screenshot of a test&#10;&#10;AI-generated content may be incorrect.">
            <a:extLst>
              <a:ext uri="{FF2B5EF4-FFF2-40B4-BE49-F238E27FC236}">
                <a16:creationId xmlns:a16="http://schemas.microsoft.com/office/drawing/2014/main" id="{55B84FA6-D8EF-7E29-5C22-C4EA6E65C3A8}"/>
              </a:ext>
            </a:extLst>
          </p:cNvPr>
          <p:cNvPicPr>
            <a:picLocks noChangeAspect="1"/>
          </p:cNvPicPr>
          <p:nvPr/>
        </p:nvPicPr>
        <p:blipFill>
          <a:blip r:embed="rId4">
            <a:extLst>
              <a:ext uri="{28A0092B-C50C-407E-A947-70E740481C1C}">
                <a14:useLocalDpi xmlns:a14="http://schemas.microsoft.com/office/drawing/2010/main" val="0"/>
              </a:ext>
            </a:extLst>
          </a:blip>
          <a:srcRect t="14673"/>
          <a:stretch/>
        </p:blipFill>
        <p:spPr>
          <a:xfrm>
            <a:off x="5134114" y="1562010"/>
            <a:ext cx="1912042" cy="3625536"/>
          </a:xfrm>
          <a:prstGeom prst="rect">
            <a:avLst/>
          </a:prstGeom>
          <a:effectLst>
            <a:outerShdw blurRad="63500" sx="102000" sy="102000" algn="ctr" rotWithShape="0">
              <a:prstClr val="black">
                <a:alpha val="40000"/>
              </a:prstClr>
            </a:outerShdw>
          </a:effectLst>
        </p:spPr>
      </p:pic>
      <p:sp>
        <p:nvSpPr>
          <p:cNvPr id="35" name="TextBox 34">
            <a:extLst>
              <a:ext uri="{FF2B5EF4-FFF2-40B4-BE49-F238E27FC236}">
                <a16:creationId xmlns:a16="http://schemas.microsoft.com/office/drawing/2014/main" id="{67436E59-5D07-A45E-9B52-5F9E6A19BA0C}"/>
              </a:ext>
            </a:extLst>
          </p:cNvPr>
          <p:cNvSpPr txBox="1"/>
          <p:nvPr/>
        </p:nvSpPr>
        <p:spPr>
          <a:xfrm>
            <a:off x="5134114" y="5258986"/>
            <a:ext cx="1912042" cy="1446550"/>
          </a:xfrm>
          <a:prstGeom prst="rect">
            <a:avLst/>
          </a:prstGeom>
          <a:noFill/>
          <a:ln w="28575">
            <a:solidFill>
              <a:schemeClr val="tx1"/>
            </a:solidFill>
          </a:ln>
        </p:spPr>
        <p:txBody>
          <a:bodyPr wrap="square" rtlCol="0">
            <a:spAutoFit/>
          </a:bodyPr>
          <a:lstStyle/>
          <a:p>
            <a:pPr algn="ctr"/>
            <a:r>
              <a:rPr lang="en-US" sz="1100" dirty="0">
                <a:solidFill>
                  <a:srgbClr val="00B050"/>
                </a:solidFill>
              </a:rPr>
              <a:t>Techs may sometimes run into unique situations. A comment box has been added where techs can freely explain what they are seeing that might require a different repair than the recommended parts.</a:t>
            </a:r>
          </a:p>
        </p:txBody>
      </p:sp>
      <p:sp>
        <p:nvSpPr>
          <p:cNvPr id="36" name="TextBox 35">
            <a:extLst>
              <a:ext uri="{FF2B5EF4-FFF2-40B4-BE49-F238E27FC236}">
                <a16:creationId xmlns:a16="http://schemas.microsoft.com/office/drawing/2014/main" id="{74F39575-07C3-DCD0-2888-148DAF837DED}"/>
              </a:ext>
            </a:extLst>
          </p:cNvPr>
          <p:cNvSpPr txBox="1"/>
          <p:nvPr/>
        </p:nvSpPr>
        <p:spPr>
          <a:xfrm>
            <a:off x="5187013" y="3766986"/>
            <a:ext cx="1806244" cy="523220"/>
          </a:xfrm>
          <a:prstGeom prst="rect">
            <a:avLst/>
          </a:prstGeom>
          <a:noFill/>
          <a:ln w="28575">
            <a:noFill/>
          </a:ln>
        </p:spPr>
        <p:txBody>
          <a:bodyPr wrap="square" rtlCol="0">
            <a:spAutoFit/>
          </a:bodyPr>
          <a:lstStyle/>
          <a:p>
            <a:pPr algn="ctr"/>
            <a:r>
              <a:rPr lang="en-US" sz="700" b="1" i="1" dirty="0">
                <a:solidFill>
                  <a:srgbClr val="00B050"/>
                </a:solidFill>
              </a:rPr>
              <a:t>Example: Leak found where suction line connects to compressor, no </a:t>
            </a:r>
            <a:r>
              <a:rPr lang="en-US" sz="700" b="1" i="1" dirty="0" err="1">
                <a:solidFill>
                  <a:srgbClr val="00B050"/>
                </a:solidFill>
              </a:rPr>
              <a:t>evap</a:t>
            </a:r>
            <a:r>
              <a:rPr lang="en-US" sz="700" b="1" i="1" dirty="0">
                <a:solidFill>
                  <a:srgbClr val="00B050"/>
                </a:solidFill>
              </a:rPr>
              <a:t> leaks found, will not need evaporator replacement.</a:t>
            </a:r>
          </a:p>
        </p:txBody>
      </p:sp>
      <p:grpSp>
        <p:nvGrpSpPr>
          <p:cNvPr id="38" name="Group 37">
            <a:extLst>
              <a:ext uri="{FF2B5EF4-FFF2-40B4-BE49-F238E27FC236}">
                <a16:creationId xmlns:a16="http://schemas.microsoft.com/office/drawing/2014/main" id="{A31A4E1A-7380-A62B-D80C-66AFD1907AD9}"/>
              </a:ext>
            </a:extLst>
          </p:cNvPr>
          <p:cNvGrpSpPr/>
          <p:nvPr/>
        </p:nvGrpSpPr>
        <p:grpSpPr>
          <a:xfrm>
            <a:off x="2571543" y="1562010"/>
            <a:ext cx="2127974" cy="5330320"/>
            <a:chOff x="3326643" y="1413545"/>
            <a:chExt cx="2506236" cy="6524180"/>
          </a:xfrm>
          <a:effectLst>
            <a:outerShdw blurRad="63500" sx="102000" sy="102000" algn="ctr" rotWithShape="0">
              <a:prstClr val="black">
                <a:alpha val="40000"/>
              </a:prstClr>
            </a:outerShdw>
          </a:effectLst>
        </p:grpSpPr>
        <p:pic>
          <p:nvPicPr>
            <p:cNvPr id="41" name="Picture 40" descr="A screen shot of a device&#10;&#10;Description automatically generated">
              <a:extLst>
                <a:ext uri="{FF2B5EF4-FFF2-40B4-BE49-F238E27FC236}">
                  <a16:creationId xmlns:a16="http://schemas.microsoft.com/office/drawing/2014/main" id="{4CB7FBFC-FFAD-EA90-2104-63DBD5EBD917}"/>
                </a:ext>
              </a:extLst>
            </p:cNvPr>
            <p:cNvPicPr>
              <a:picLocks noChangeAspect="1"/>
            </p:cNvPicPr>
            <p:nvPr/>
          </p:nvPicPr>
          <p:blipFill rotWithShape="1">
            <a:blip r:embed="rId5">
              <a:extLst>
                <a:ext uri="{28A0092B-C50C-407E-A947-70E740481C1C}">
                  <a14:useLocalDpi xmlns:a14="http://schemas.microsoft.com/office/drawing/2010/main" val="0"/>
                </a:ext>
              </a:extLst>
            </a:blip>
            <a:srcRect t="23674" b="-1"/>
            <a:stretch/>
          </p:blipFill>
          <p:spPr>
            <a:xfrm>
              <a:off x="3326644" y="2162709"/>
              <a:ext cx="2506235" cy="4250925"/>
            </a:xfrm>
            <a:prstGeom prst="rect">
              <a:avLst/>
            </a:prstGeom>
          </p:spPr>
        </p:pic>
        <p:pic>
          <p:nvPicPr>
            <p:cNvPr id="42" name="Picture 41" descr="A screenshot of a device&#10;&#10;Description automatically generated">
              <a:extLst>
                <a:ext uri="{FF2B5EF4-FFF2-40B4-BE49-F238E27FC236}">
                  <a16:creationId xmlns:a16="http://schemas.microsoft.com/office/drawing/2014/main" id="{DF08696F-971C-3473-890D-1C6DC3B2516E}"/>
                </a:ext>
              </a:extLst>
            </p:cNvPr>
            <p:cNvPicPr>
              <a:picLocks noChangeAspect="1"/>
            </p:cNvPicPr>
            <p:nvPr/>
          </p:nvPicPr>
          <p:blipFill rotWithShape="1">
            <a:blip r:embed="rId6">
              <a:extLst>
                <a:ext uri="{28A0092B-C50C-407E-A947-70E740481C1C}">
                  <a14:useLocalDpi xmlns:a14="http://schemas.microsoft.com/office/drawing/2010/main" val="0"/>
                </a:ext>
              </a:extLst>
            </a:blip>
            <a:srcRect t="6411" b="46993"/>
            <a:stretch/>
          </p:blipFill>
          <p:spPr>
            <a:xfrm>
              <a:off x="3326644" y="5342598"/>
              <a:ext cx="2506234" cy="2595127"/>
            </a:xfrm>
            <a:prstGeom prst="rect">
              <a:avLst/>
            </a:prstGeom>
          </p:spPr>
        </p:pic>
        <p:pic>
          <p:nvPicPr>
            <p:cNvPr id="43" name="Picture 42" descr="A screen shot of a device&#10;&#10;Description automatically generated">
              <a:extLst>
                <a:ext uri="{FF2B5EF4-FFF2-40B4-BE49-F238E27FC236}">
                  <a16:creationId xmlns:a16="http://schemas.microsoft.com/office/drawing/2014/main" id="{78DB6F02-E54F-0E82-A777-F588E0D249ED}"/>
                </a:ext>
              </a:extLst>
            </p:cNvPr>
            <p:cNvPicPr>
              <a:picLocks noChangeAspect="1"/>
            </p:cNvPicPr>
            <p:nvPr/>
          </p:nvPicPr>
          <p:blipFill rotWithShape="1">
            <a:blip r:embed="rId5">
              <a:extLst>
                <a:ext uri="{28A0092B-C50C-407E-A947-70E740481C1C}">
                  <a14:useLocalDpi xmlns:a14="http://schemas.microsoft.com/office/drawing/2010/main" val="0"/>
                </a:ext>
              </a:extLst>
            </a:blip>
            <a:srcRect t="4627" b="81922"/>
            <a:stretch/>
          </p:blipFill>
          <p:spPr>
            <a:xfrm>
              <a:off x="3326643" y="1413545"/>
              <a:ext cx="2506235" cy="749164"/>
            </a:xfrm>
            <a:prstGeom prst="rect">
              <a:avLst/>
            </a:prstGeom>
          </p:spPr>
        </p:pic>
      </p:grpSp>
      <p:pic>
        <p:nvPicPr>
          <p:cNvPr id="3" name="Picture 2" descr="A screenshot of a phone&#10;&#10;Description automatically generated">
            <a:extLst>
              <a:ext uri="{FF2B5EF4-FFF2-40B4-BE49-F238E27FC236}">
                <a16:creationId xmlns:a16="http://schemas.microsoft.com/office/drawing/2014/main" id="{321A3C94-7EE9-CBA2-7D5F-BFE3E802E2EF}"/>
              </a:ext>
            </a:extLst>
          </p:cNvPr>
          <p:cNvPicPr>
            <a:picLocks noChangeAspect="1"/>
          </p:cNvPicPr>
          <p:nvPr/>
        </p:nvPicPr>
        <p:blipFill rotWithShape="1">
          <a:blip r:embed="rId7">
            <a:extLst>
              <a:ext uri="{28A0092B-C50C-407E-A947-70E740481C1C}">
                <a14:useLocalDpi xmlns:a14="http://schemas.microsoft.com/office/drawing/2010/main" val="0"/>
              </a:ext>
            </a:extLst>
          </a:blip>
          <a:srcRect t="4782"/>
          <a:stretch/>
        </p:blipFill>
        <p:spPr>
          <a:xfrm>
            <a:off x="7466461" y="1562010"/>
            <a:ext cx="2319226" cy="4907374"/>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C0BCCF41-04EF-3C9A-CBA5-836F4872AA4B}"/>
              </a:ext>
            </a:extLst>
          </p:cNvPr>
          <p:cNvSpPr txBox="1"/>
          <p:nvPr/>
        </p:nvSpPr>
        <p:spPr>
          <a:xfrm>
            <a:off x="7275387" y="6529737"/>
            <a:ext cx="2701374" cy="1200329"/>
          </a:xfrm>
          <a:prstGeom prst="rect">
            <a:avLst/>
          </a:prstGeom>
          <a:noFill/>
          <a:ln w="28575">
            <a:solidFill>
              <a:schemeClr val="tx1"/>
            </a:solidFill>
          </a:ln>
        </p:spPr>
        <p:txBody>
          <a:bodyPr wrap="square" rtlCol="0">
            <a:spAutoFit/>
          </a:bodyPr>
          <a:lstStyle/>
          <a:p>
            <a:pPr algn="ctr"/>
            <a:r>
              <a:rPr lang="en-US" sz="1200" dirty="0"/>
              <a:t>If Diagnosis is FC or Inefficient compressor and unit is dual evaporator,  tech will be asked  for a picture of the fresh food evaporator area</a:t>
            </a:r>
            <a:r>
              <a:rPr lang="en-US" sz="1200" b="1" dirty="0"/>
              <a:t>. Low side leaks often damage compressors. </a:t>
            </a:r>
          </a:p>
        </p:txBody>
      </p:sp>
      <p:sp>
        <p:nvSpPr>
          <p:cNvPr id="12" name="TextBox 11">
            <a:extLst>
              <a:ext uri="{FF2B5EF4-FFF2-40B4-BE49-F238E27FC236}">
                <a16:creationId xmlns:a16="http://schemas.microsoft.com/office/drawing/2014/main" id="{7357FC21-B398-406C-80D8-46AA4F907037}"/>
              </a:ext>
            </a:extLst>
          </p:cNvPr>
          <p:cNvSpPr txBox="1"/>
          <p:nvPr/>
        </p:nvSpPr>
        <p:spPr>
          <a:xfrm>
            <a:off x="7466461" y="1213464"/>
            <a:ext cx="2319226" cy="338554"/>
          </a:xfrm>
          <a:prstGeom prst="rect">
            <a:avLst/>
          </a:prstGeom>
          <a:noFill/>
          <a:effectLst>
            <a:outerShdw blurRad="63500" sx="102000" sy="102000" algn="ctr" rotWithShape="0">
              <a:prstClr val="black">
                <a:alpha val="40000"/>
              </a:prstClr>
            </a:outerShdw>
          </a:effectLst>
        </p:spPr>
        <p:txBody>
          <a:bodyPr wrap="square" rtlCol="0">
            <a:spAutoFit/>
          </a:bodyPr>
          <a:lstStyle/>
          <a:p>
            <a:pPr algn="ctr"/>
            <a:r>
              <a:rPr lang="en-US" sz="1600" b="1" i="1" dirty="0">
                <a:ln w="0">
                  <a:noFill/>
                </a:ln>
                <a:highlight>
                  <a:srgbClr val="00FFFF"/>
                </a:highlight>
              </a:rPr>
              <a:t>Additional Step:</a:t>
            </a:r>
          </a:p>
        </p:txBody>
      </p:sp>
      <p:sp>
        <p:nvSpPr>
          <p:cNvPr id="24" name="TextBox 23">
            <a:extLst>
              <a:ext uri="{FF2B5EF4-FFF2-40B4-BE49-F238E27FC236}">
                <a16:creationId xmlns:a16="http://schemas.microsoft.com/office/drawing/2014/main" id="{F79BD9F7-C21B-8D23-2EE3-065037221D12}"/>
              </a:ext>
            </a:extLst>
          </p:cNvPr>
          <p:cNvSpPr txBox="1"/>
          <p:nvPr/>
        </p:nvSpPr>
        <p:spPr>
          <a:xfrm>
            <a:off x="5486400" y="42334"/>
            <a:ext cx="4598129" cy="369332"/>
          </a:xfrm>
          <a:prstGeom prst="rect">
            <a:avLst/>
          </a:prstGeom>
          <a:noFill/>
        </p:spPr>
        <p:txBody>
          <a:bodyPr wrap="square" rtlCol="0">
            <a:spAutoFit/>
          </a:bodyPr>
          <a:lstStyle/>
          <a:p>
            <a:pPr algn="r"/>
            <a:r>
              <a:rPr lang="en-US" dirty="0">
                <a:latin typeface="Aptos Display" panose="020B0004020202020204" pitchFamily="34" charset="0"/>
              </a:rPr>
              <a:t>No Cool Checklist Update -  November 2025</a:t>
            </a:r>
          </a:p>
        </p:txBody>
      </p:sp>
    </p:spTree>
    <p:extLst>
      <p:ext uri="{BB962C8B-B14F-4D97-AF65-F5344CB8AC3E}">
        <p14:creationId xmlns:p14="http://schemas.microsoft.com/office/powerpoint/2010/main" val="3454215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C22775-D818-9FA5-0A59-AC3B133FD98B}"/>
              </a:ext>
            </a:extLst>
          </p:cNvPr>
          <p:cNvSpPr/>
          <p:nvPr/>
        </p:nvSpPr>
        <p:spPr>
          <a:xfrm>
            <a:off x="4104167" y="0"/>
            <a:ext cx="1828800" cy="398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984255D9-47DC-C531-7908-924F76B0380B}"/>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D8F2289-137B-9FC6-4292-8EC49C68F35A}"/>
              </a:ext>
            </a:extLst>
          </p:cNvPr>
          <p:cNvCxnSpPr>
            <a:cxnSpLocks/>
          </p:cNvCxnSpPr>
          <p:nvPr/>
        </p:nvCxnSpPr>
        <p:spPr>
          <a:xfrm>
            <a:off x="0" y="417845"/>
            <a:ext cx="100584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A17656A-8A79-3DAD-DBB6-A9877E0D4ECF}"/>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FC6363B-0C20-41ED-8541-FD58547B379C}"/>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5875318-2441-8E71-8201-52460BFB6C05}"/>
              </a:ext>
            </a:extLst>
          </p:cNvPr>
          <p:cNvPicPr>
            <a:picLocks noChangeAspect="1"/>
          </p:cNvPicPr>
          <p:nvPr/>
        </p:nvPicPr>
        <p:blipFill>
          <a:blip r:embed="rId2"/>
          <a:stretch>
            <a:fillRect/>
          </a:stretch>
        </p:blipFill>
        <p:spPr>
          <a:xfrm>
            <a:off x="10875" y="38735"/>
            <a:ext cx="744048" cy="359484"/>
          </a:xfrm>
          <a:prstGeom prst="rect">
            <a:avLst/>
          </a:prstGeom>
        </p:spPr>
      </p:pic>
      <p:sp>
        <p:nvSpPr>
          <p:cNvPr id="11" name="TextBox 10">
            <a:extLst>
              <a:ext uri="{FF2B5EF4-FFF2-40B4-BE49-F238E27FC236}">
                <a16:creationId xmlns:a16="http://schemas.microsoft.com/office/drawing/2014/main" id="{4A036792-112F-82C6-91A5-07D51595AA0A}"/>
              </a:ext>
            </a:extLst>
          </p:cNvPr>
          <p:cNvSpPr txBox="1"/>
          <p:nvPr/>
        </p:nvSpPr>
        <p:spPr>
          <a:xfrm>
            <a:off x="2905064" y="42334"/>
            <a:ext cx="4248272" cy="369332"/>
          </a:xfrm>
          <a:prstGeom prst="rect">
            <a:avLst/>
          </a:prstGeom>
          <a:noFill/>
        </p:spPr>
        <p:txBody>
          <a:bodyPr wrap="square" rtlCol="0">
            <a:spAutoFit/>
          </a:bodyPr>
          <a:lstStyle/>
          <a:p>
            <a:pPr algn="ctr"/>
            <a:r>
              <a:rPr lang="en-US" b="1" dirty="0">
                <a:latin typeface="Aptos Display" panose="020B0004020202020204" pitchFamily="34" charset="0"/>
              </a:rPr>
              <a:t>Pg.7</a:t>
            </a:r>
          </a:p>
        </p:txBody>
      </p:sp>
      <p:grpSp>
        <p:nvGrpSpPr>
          <p:cNvPr id="21" name="Group 20">
            <a:extLst>
              <a:ext uri="{FF2B5EF4-FFF2-40B4-BE49-F238E27FC236}">
                <a16:creationId xmlns:a16="http://schemas.microsoft.com/office/drawing/2014/main" id="{C2170579-5FD0-3667-53EB-FD25D3750E89}"/>
              </a:ext>
            </a:extLst>
          </p:cNvPr>
          <p:cNvGrpSpPr/>
          <p:nvPr/>
        </p:nvGrpSpPr>
        <p:grpSpPr>
          <a:xfrm>
            <a:off x="1094539" y="541764"/>
            <a:ext cx="7869321" cy="671700"/>
            <a:chOff x="-189963" y="3530702"/>
            <a:chExt cx="4732227" cy="1704426"/>
          </a:xfrm>
          <a:effectLst>
            <a:outerShdw blurRad="63500" sx="102000" sy="102000" algn="ctr" rotWithShape="0">
              <a:prstClr val="black">
                <a:alpha val="40000"/>
              </a:prstClr>
            </a:outerShdw>
          </a:effectLst>
        </p:grpSpPr>
        <p:sp>
          <p:nvSpPr>
            <p:cNvPr id="22" name="Rectangle: Rounded Corners 21">
              <a:extLst>
                <a:ext uri="{FF2B5EF4-FFF2-40B4-BE49-F238E27FC236}">
                  <a16:creationId xmlns:a16="http://schemas.microsoft.com/office/drawing/2014/main" id="{E1BDF6BC-F45E-AF56-74E5-8ACD04F79CE7}"/>
                </a:ext>
              </a:extLst>
            </p:cNvPr>
            <p:cNvSpPr/>
            <p:nvPr/>
          </p:nvSpPr>
          <p:spPr>
            <a:xfrm flipV="1">
              <a:off x="-189963" y="3530702"/>
              <a:ext cx="4732227" cy="1106887"/>
            </a:xfrm>
            <a:prstGeom prst="roundRect">
              <a:avLst/>
            </a:prstGeom>
            <a:solidFill>
              <a:srgbClr val="6F6F71"/>
            </a:solidFill>
            <a:ln w="50800">
              <a:solidFill>
                <a:srgbClr val="C20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 name="TextBox 22">
              <a:extLst>
                <a:ext uri="{FF2B5EF4-FFF2-40B4-BE49-F238E27FC236}">
                  <a16:creationId xmlns:a16="http://schemas.microsoft.com/office/drawing/2014/main" id="{A52AC859-90AE-887F-985A-96D32082B3F0}"/>
                </a:ext>
              </a:extLst>
            </p:cNvPr>
            <p:cNvSpPr txBox="1"/>
            <p:nvPr/>
          </p:nvSpPr>
          <p:spPr>
            <a:xfrm>
              <a:off x="-189963" y="3595075"/>
              <a:ext cx="4732227" cy="1640053"/>
            </a:xfrm>
            <a:prstGeom prst="rect">
              <a:avLst/>
            </a:prstGeom>
            <a:noFill/>
          </p:spPr>
          <p:txBody>
            <a:bodyPr wrap="square" rtlCol="0">
              <a:spAutoFit/>
            </a:bodyPr>
            <a:lstStyle/>
            <a:p>
              <a:pPr algn="ctr"/>
              <a:r>
                <a:rPr lang="en-US" sz="2000" b="1" dirty="0">
                  <a:solidFill>
                    <a:schemeClr val="bg1"/>
                  </a:solidFill>
                  <a:latin typeface="Aptos Display" panose="020B0004020202020204" pitchFamily="34" charset="0"/>
                  <a:ea typeface="LG Smart_H Bold" panose="020B0600000101010101" pitchFamily="34" charset="-127"/>
                  <a:cs typeface="Arial" panose="020B0604020202020204" pitchFamily="34" charset="0"/>
                </a:rPr>
                <a:t>Step 3 Cont’d</a:t>
              </a:r>
              <a:r>
                <a:rPr lang="en-US" sz="2000" b="1" dirty="0">
                  <a:solidFill>
                    <a:schemeClr val="bg1"/>
                  </a:solidFill>
                  <a:latin typeface="Aptos Display" panose="020B0004020202020204" pitchFamily="34" charset="0"/>
                  <a:ea typeface="LG Smart_H SemiBold" panose="020B0600000101010101" pitchFamily="34" charset="-127"/>
                  <a:cs typeface="Arial" panose="020B0604020202020204" pitchFamily="34" charset="0"/>
                </a:rPr>
                <a:t>: Sealed System Diagnosis (Non FLD165/FMA)</a:t>
              </a:r>
              <a:endParaRPr lang="en-US" sz="2000" b="1" dirty="0">
                <a:solidFill>
                  <a:schemeClr val="bg1"/>
                </a:solidFill>
                <a:latin typeface="Aptos Display" panose="020B0004020202020204" pitchFamily="34" charset="0"/>
                <a:ea typeface="LG Smart_H SemiBold" panose="020B0600000101010101" pitchFamily="34" charset="-127"/>
              </a:endParaRPr>
            </a:p>
            <a:p>
              <a:pPr algn="ctr"/>
              <a:endParaRPr lang="en-US" sz="1600" dirty="0">
                <a:solidFill>
                  <a:schemeClr val="bg1"/>
                </a:solidFill>
                <a:latin typeface="LG Smart_H Regular" panose="020B0600000101010101" pitchFamily="34" charset="-127"/>
                <a:ea typeface="LG Smart_H Regular" panose="020B0600000101010101" pitchFamily="34" charset="-127"/>
                <a:cs typeface="Arial" panose="020B0604020202020204" pitchFamily="34" charset="0"/>
              </a:endParaRPr>
            </a:p>
          </p:txBody>
        </p:sp>
      </p:grpSp>
      <p:sp>
        <p:nvSpPr>
          <p:cNvPr id="24" name="TextBox 23">
            <a:extLst>
              <a:ext uri="{FF2B5EF4-FFF2-40B4-BE49-F238E27FC236}">
                <a16:creationId xmlns:a16="http://schemas.microsoft.com/office/drawing/2014/main" id="{CFCD3FAF-E744-5BD8-A8F8-9A96F036B432}"/>
              </a:ext>
            </a:extLst>
          </p:cNvPr>
          <p:cNvSpPr txBox="1"/>
          <p:nvPr/>
        </p:nvSpPr>
        <p:spPr>
          <a:xfrm>
            <a:off x="103454" y="1371682"/>
            <a:ext cx="2403443" cy="5047536"/>
          </a:xfrm>
          <a:prstGeom prst="rect">
            <a:avLst/>
          </a:prstGeom>
          <a:noFill/>
        </p:spPr>
        <p:txBody>
          <a:bodyPr wrap="square" rtlCol="0">
            <a:spAutoFit/>
          </a:bodyPr>
          <a:lstStyle/>
          <a:p>
            <a:r>
              <a:rPr lang="en-US" sz="1400" b="1" i="1" dirty="0">
                <a:highlight>
                  <a:srgbClr val="00FFFF"/>
                </a:highlight>
              </a:rPr>
              <a:t>Only Change is if tech selects “FC” or pressures indicate “Inefficient Compressor”, additional step added. </a:t>
            </a:r>
          </a:p>
          <a:p>
            <a:r>
              <a:rPr lang="en-US" sz="1400" b="1" i="1" dirty="0">
                <a:highlight>
                  <a:srgbClr val="00FFFF"/>
                </a:highlight>
              </a:rPr>
              <a:t>(See Example on Slide 6)</a:t>
            </a:r>
          </a:p>
          <a:p>
            <a:endParaRPr lang="en-US" sz="1400" b="1" i="1" dirty="0">
              <a:highlight>
                <a:srgbClr val="00FFFF"/>
              </a:highlight>
            </a:endParaRPr>
          </a:p>
          <a:p>
            <a:r>
              <a:rPr lang="en-US" sz="1400" dirty="0"/>
              <a:t>If the unit does not contain a FLD/FMA Compressor…</a:t>
            </a:r>
          </a:p>
          <a:p>
            <a:endParaRPr lang="en-US" sz="1400" dirty="0"/>
          </a:p>
          <a:p>
            <a:r>
              <a:rPr lang="en-US" sz="1400" dirty="0"/>
              <a:t>Tech will be asked to input Run Pressures and Equalization Time. Based off these readings a diagnosis will be given.</a:t>
            </a:r>
          </a:p>
          <a:p>
            <a:endParaRPr lang="en-US" sz="1400" dirty="0"/>
          </a:p>
          <a:p>
            <a:r>
              <a:rPr lang="en-US" sz="1400" dirty="0"/>
              <a:t>Part Recommendation will be given based off the diagnosis result.</a:t>
            </a:r>
          </a:p>
          <a:p>
            <a:endParaRPr lang="en-US" sz="1400" dirty="0"/>
          </a:p>
          <a:p>
            <a:r>
              <a:rPr lang="en-US" sz="1400" b="1" dirty="0"/>
              <a:t>Pictures of Run Pressures and Equalization Pressure will be required.</a:t>
            </a:r>
          </a:p>
        </p:txBody>
      </p:sp>
      <p:sp>
        <p:nvSpPr>
          <p:cNvPr id="25" name="TextBox 24">
            <a:extLst>
              <a:ext uri="{FF2B5EF4-FFF2-40B4-BE49-F238E27FC236}">
                <a16:creationId xmlns:a16="http://schemas.microsoft.com/office/drawing/2014/main" id="{E370F033-8E0E-041C-49A5-1A5C830C71E5}"/>
              </a:ext>
            </a:extLst>
          </p:cNvPr>
          <p:cNvSpPr txBox="1"/>
          <p:nvPr/>
        </p:nvSpPr>
        <p:spPr>
          <a:xfrm>
            <a:off x="6827178" y="6929456"/>
            <a:ext cx="3158763" cy="707886"/>
          </a:xfrm>
          <a:prstGeom prst="rect">
            <a:avLst/>
          </a:prstGeom>
          <a:noFill/>
          <a:ln w="28575">
            <a:solidFill>
              <a:srgbClr val="00B050"/>
            </a:solidFill>
          </a:ln>
        </p:spPr>
        <p:txBody>
          <a:bodyPr wrap="square" rtlCol="0">
            <a:spAutoFit/>
          </a:bodyPr>
          <a:lstStyle/>
          <a:p>
            <a:pPr algn="ctr"/>
            <a:r>
              <a:rPr lang="en-US" sz="1000" dirty="0">
                <a:solidFill>
                  <a:srgbClr val="00B050"/>
                </a:solidFill>
              </a:rPr>
              <a:t>Techs may sometimes run into unique situations. A comment box has been added where techs can freely explain what they are seeing that might require a different repair than the recommended parts.</a:t>
            </a:r>
          </a:p>
        </p:txBody>
      </p:sp>
      <p:pic>
        <p:nvPicPr>
          <p:cNvPr id="26" name="Picture 25" descr="A screenshot of a device&#10;&#10;AI-generated content may be incorrect.">
            <a:extLst>
              <a:ext uri="{FF2B5EF4-FFF2-40B4-BE49-F238E27FC236}">
                <a16:creationId xmlns:a16="http://schemas.microsoft.com/office/drawing/2014/main" id="{445DEE48-0175-A4AC-AD30-0F1561643B9B}"/>
              </a:ext>
            </a:extLst>
          </p:cNvPr>
          <p:cNvPicPr>
            <a:picLocks noChangeAspect="1"/>
          </p:cNvPicPr>
          <p:nvPr/>
        </p:nvPicPr>
        <p:blipFill>
          <a:blip r:embed="rId3">
            <a:extLst>
              <a:ext uri="{28A0092B-C50C-407E-A947-70E740481C1C}">
                <a14:useLocalDpi xmlns:a14="http://schemas.microsoft.com/office/drawing/2010/main" val="0"/>
              </a:ext>
            </a:extLst>
          </a:blip>
          <a:srcRect t="5123"/>
          <a:stretch/>
        </p:blipFill>
        <p:spPr>
          <a:xfrm>
            <a:off x="2738962" y="1177497"/>
            <a:ext cx="2677582" cy="5645324"/>
          </a:xfrm>
          <a:prstGeom prst="rect">
            <a:avLst/>
          </a:prstGeom>
          <a:effectLst>
            <a:outerShdw blurRad="63500" sx="102000" sy="102000" algn="ctr" rotWithShape="0">
              <a:prstClr val="black">
                <a:alpha val="40000"/>
              </a:prstClr>
            </a:outerShdw>
          </a:effectLst>
        </p:spPr>
      </p:pic>
      <p:pic>
        <p:nvPicPr>
          <p:cNvPr id="27" name="Picture 26" descr="A screenshot of a phone&#10;&#10;AI-generated content may be incorrect.">
            <a:extLst>
              <a:ext uri="{FF2B5EF4-FFF2-40B4-BE49-F238E27FC236}">
                <a16:creationId xmlns:a16="http://schemas.microsoft.com/office/drawing/2014/main" id="{AE7CCC5A-962B-4E41-1723-19EF6BB30CE1}"/>
              </a:ext>
            </a:extLst>
          </p:cNvPr>
          <p:cNvPicPr>
            <a:picLocks noChangeAspect="1"/>
          </p:cNvPicPr>
          <p:nvPr/>
        </p:nvPicPr>
        <p:blipFill>
          <a:blip r:embed="rId4">
            <a:extLst>
              <a:ext uri="{28A0092B-C50C-407E-A947-70E740481C1C}">
                <a14:useLocalDpi xmlns:a14="http://schemas.microsoft.com/office/drawing/2010/main" val="0"/>
              </a:ext>
            </a:extLst>
          </a:blip>
          <a:srcRect t="5684"/>
          <a:stretch/>
        </p:blipFill>
        <p:spPr>
          <a:xfrm>
            <a:off x="7066418" y="1181854"/>
            <a:ext cx="2693496" cy="5645324"/>
          </a:xfrm>
          <a:prstGeom prst="rect">
            <a:avLst/>
          </a:prstGeom>
          <a:effectLst>
            <a:outerShdw blurRad="63500" sx="102000" sy="102000" algn="ctr" rotWithShape="0">
              <a:prstClr val="black">
                <a:alpha val="40000"/>
              </a:prstClr>
            </a:outerShdw>
          </a:effectLst>
        </p:spPr>
      </p:pic>
      <p:sp>
        <p:nvSpPr>
          <p:cNvPr id="28" name="TextBox 27">
            <a:extLst>
              <a:ext uri="{FF2B5EF4-FFF2-40B4-BE49-F238E27FC236}">
                <a16:creationId xmlns:a16="http://schemas.microsoft.com/office/drawing/2014/main" id="{2D03BF0A-925B-AB9D-C6D5-344B4989D688}"/>
              </a:ext>
            </a:extLst>
          </p:cNvPr>
          <p:cNvSpPr txBox="1"/>
          <p:nvPr/>
        </p:nvSpPr>
        <p:spPr>
          <a:xfrm>
            <a:off x="7086899" y="4792907"/>
            <a:ext cx="2652534" cy="769441"/>
          </a:xfrm>
          <a:prstGeom prst="rect">
            <a:avLst/>
          </a:prstGeom>
          <a:noFill/>
          <a:ln w="28575">
            <a:noFill/>
          </a:ln>
        </p:spPr>
        <p:txBody>
          <a:bodyPr wrap="square" rtlCol="0">
            <a:spAutoFit/>
          </a:bodyPr>
          <a:lstStyle/>
          <a:p>
            <a:pPr algn="ctr"/>
            <a:r>
              <a:rPr lang="en-US" sz="1100" b="1" i="1" dirty="0">
                <a:solidFill>
                  <a:srgbClr val="00B050"/>
                </a:solidFill>
              </a:rPr>
              <a:t>Example: Leak found where suction line connects to compressor, no </a:t>
            </a:r>
            <a:r>
              <a:rPr lang="en-US" sz="1100" b="1" i="1" dirty="0" err="1">
                <a:solidFill>
                  <a:srgbClr val="00B050"/>
                </a:solidFill>
              </a:rPr>
              <a:t>evap</a:t>
            </a:r>
            <a:r>
              <a:rPr lang="en-US" sz="1100" b="1" i="1" dirty="0">
                <a:solidFill>
                  <a:srgbClr val="00B050"/>
                </a:solidFill>
              </a:rPr>
              <a:t> leaks found, will not need evaporator replacement.</a:t>
            </a:r>
          </a:p>
        </p:txBody>
      </p:sp>
      <p:sp>
        <p:nvSpPr>
          <p:cNvPr id="32" name="TextBox 31">
            <a:extLst>
              <a:ext uri="{FF2B5EF4-FFF2-40B4-BE49-F238E27FC236}">
                <a16:creationId xmlns:a16="http://schemas.microsoft.com/office/drawing/2014/main" id="{00B932C0-F424-A6E8-34DD-9709AB42EE10}"/>
              </a:ext>
            </a:extLst>
          </p:cNvPr>
          <p:cNvSpPr txBox="1"/>
          <p:nvPr/>
        </p:nvSpPr>
        <p:spPr>
          <a:xfrm>
            <a:off x="5563373" y="2861766"/>
            <a:ext cx="1356215" cy="2662267"/>
          </a:xfrm>
          <a:prstGeom prst="rect">
            <a:avLst/>
          </a:prstGeom>
          <a:noFill/>
          <a:ln w="28575">
            <a:solidFill>
              <a:srgbClr val="00B0F0"/>
            </a:solidFill>
          </a:ln>
        </p:spPr>
        <p:txBody>
          <a:bodyPr wrap="square" rtlCol="0">
            <a:spAutoFit/>
          </a:bodyPr>
          <a:lstStyle/>
          <a:p>
            <a:pPr algn="ctr"/>
            <a:r>
              <a:rPr lang="en-US" sz="1100" dirty="0">
                <a:solidFill>
                  <a:srgbClr val="00B0F0"/>
                </a:solidFill>
              </a:rPr>
              <a:t>Diagnosis Result and Part Recommendation will appear once tech has entered:</a:t>
            </a:r>
          </a:p>
          <a:p>
            <a:pPr algn="ctr"/>
            <a:endParaRPr lang="en-US" sz="800" dirty="0">
              <a:solidFill>
                <a:srgbClr val="00B0F0"/>
              </a:solidFill>
            </a:endParaRPr>
          </a:p>
          <a:p>
            <a:pPr algn="ctr"/>
            <a:r>
              <a:rPr lang="en-US" sz="1100" dirty="0">
                <a:solidFill>
                  <a:srgbClr val="00B0F0"/>
                </a:solidFill>
              </a:rPr>
              <a:t>1) Refrigerant Type</a:t>
            </a:r>
          </a:p>
          <a:p>
            <a:pPr algn="ctr"/>
            <a:endParaRPr lang="en-US" sz="800" dirty="0">
              <a:solidFill>
                <a:srgbClr val="00B0F0"/>
              </a:solidFill>
            </a:endParaRPr>
          </a:p>
          <a:p>
            <a:pPr algn="ctr"/>
            <a:r>
              <a:rPr lang="en-US" sz="1100" dirty="0">
                <a:solidFill>
                  <a:srgbClr val="00B0F0"/>
                </a:solidFill>
              </a:rPr>
              <a:t> 2) Low Side Run Pressure. </a:t>
            </a:r>
          </a:p>
          <a:p>
            <a:pPr algn="ctr"/>
            <a:endParaRPr lang="en-US" sz="800" dirty="0">
              <a:solidFill>
                <a:srgbClr val="00B0F0"/>
              </a:solidFill>
            </a:endParaRPr>
          </a:p>
          <a:p>
            <a:pPr algn="ctr"/>
            <a:r>
              <a:rPr lang="en-US" sz="1100" dirty="0">
                <a:solidFill>
                  <a:srgbClr val="00B0F0"/>
                </a:solidFill>
              </a:rPr>
              <a:t>3) High Side Run Pressure.</a:t>
            </a:r>
          </a:p>
          <a:p>
            <a:pPr algn="ctr"/>
            <a:endParaRPr lang="en-US" sz="800" dirty="0">
              <a:solidFill>
                <a:srgbClr val="00B0F0"/>
              </a:solidFill>
            </a:endParaRPr>
          </a:p>
          <a:p>
            <a:pPr algn="ctr"/>
            <a:r>
              <a:rPr lang="en-US" sz="1100" dirty="0">
                <a:solidFill>
                  <a:srgbClr val="00B0F0"/>
                </a:solidFill>
              </a:rPr>
              <a:t>4) Equalization Time.</a:t>
            </a:r>
          </a:p>
        </p:txBody>
      </p:sp>
      <p:cxnSp>
        <p:nvCxnSpPr>
          <p:cNvPr id="37" name="Straight Arrow Connector 36">
            <a:extLst>
              <a:ext uri="{FF2B5EF4-FFF2-40B4-BE49-F238E27FC236}">
                <a16:creationId xmlns:a16="http://schemas.microsoft.com/office/drawing/2014/main" id="{D31FCA04-6A51-66EE-9F0C-91311EB96CCD}"/>
              </a:ext>
            </a:extLst>
          </p:cNvPr>
          <p:cNvCxnSpPr>
            <a:cxnSpLocks/>
          </p:cNvCxnSpPr>
          <p:nvPr/>
        </p:nvCxnSpPr>
        <p:spPr>
          <a:xfrm flipH="1" flipV="1">
            <a:off x="4566861" y="3816849"/>
            <a:ext cx="996512" cy="53940"/>
          </a:xfrm>
          <a:prstGeom prst="straightConnector1">
            <a:avLst/>
          </a:prstGeom>
          <a:ln w="34925">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68FE684C-2678-50E6-BC25-E66842A08D49}"/>
              </a:ext>
            </a:extLst>
          </p:cNvPr>
          <p:cNvCxnSpPr>
            <a:cxnSpLocks/>
          </p:cNvCxnSpPr>
          <p:nvPr/>
        </p:nvCxnSpPr>
        <p:spPr>
          <a:xfrm>
            <a:off x="6923269" y="3989037"/>
            <a:ext cx="628234" cy="105215"/>
          </a:xfrm>
          <a:prstGeom prst="straightConnector1">
            <a:avLst/>
          </a:prstGeom>
          <a:ln w="34925">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D929F57C-EC88-136F-4660-45355408A396}"/>
              </a:ext>
            </a:extLst>
          </p:cNvPr>
          <p:cNvSpPr txBox="1"/>
          <p:nvPr/>
        </p:nvSpPr>
        <p:spPr>
          <a:xfrm>
            <a:off x="5486400" y="42334"/>
            <a:ext cx="4598129" cy="369332"/>
          </a:xfrm>
          <a:prstGeom prst="rect">
            <a:avLst/>
          </a:prstGeom>
          <a:noFill/>
        </p:spPr>
        <p:txBody>
          <a:bodyPr wrap="square" rtlCol="0">
            <a:spAutoFit/>
          </a:bodyPr>
          <a:lstStyle/>
          <a:p>
            <a:pPr algn="r"/>
            <a:r>
              <a:rPr lang="en-US" dirty="0">
                <a:latin typeface="Aptos Display" panose="020B0004020202020204" pitchFamily="34" charset="0"/>
              </a:rPr>
              <a:t>No Cool Checklist Update -  November 2025</a:t>
            </a:r>
          </a:p>
        </p:txBody>
      </p:sp>
    </p:spTree>
    <p:extLst>
      <p:ext uri="{BB962C8B-B14F-4D97-AF65-F5344CB8AC3E}">
        <p14:creationId xmlns:p14="http://schemas.microsoft.com/office/powerpoint/2010/main" val="153472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C22775-D818-9FA5-0A59-AC3B133FD98B}"/>
              </a:ext>
            </a:extLst>
          </p:cNvPr>
          <p:cNvSpPr/>
          <p:nvPr/>
        </p:nvSpPr>
        <p:spPr>
          <a:xfrm>
            <a:off x="4104167" y="0"/>
            <a:ext cx="1828800" cy="398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984255D9-47DC-C531-7908-924F76B0380B}"/>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D8F2289-137B-9FC6-4292-8EC49C68F35A}"/>
              </a:ext>
            </a:extLst>
          </p:cNvPr>
          <p:cNvCxnSpPr>
            <a:cxnSpLocks/>
          </p:cNvCxnSpPr>
          <p:nvPr/>
        </p:nvCxnSpPr>
        <p:spPr>
          <a:xfrm>
            <a:off x="0" y="417845"/>
            <a:ext cx="100584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A17656A-8A79-3DAD-DBB6-A9877E0D4ECF}"/>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FC6363B-0C20-41ED-8541-FD58547B379C}"/>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5875318-2441-8E71-8201-52460BFB6C05}"/>
              </a:ext>
            </a:extLst>
          </p:cNvPr>
          <p:cNvPicPr>
            <a:picLocks noChangeAspect="1"/>
          </p:cNvPicPr>
          <p:nvPr/>
        </p:nvPicPr>
        <p:blipFill>
          <a:blip r:embed="rId2"/>
          <a:stretch>
            <a:fillRect/>
          </a:stretch>
        </p:blipFill>
        <p:spPr>
          <a:xfrm>
            <a:off x="10875" y="38735"/>
            <a:ext cx="744048" cy="359484"/>
          </a:xfrm>
          <a:prstGeom prst="rect">
            <a:avLst/>
          </a:prstGeom>
        </p:spPr>
      </p:pic>
      <p:sp>
        <p:nvSpPr>
          <p:cNvPr id="11" name="TextBox 10">
            <a:extLst>
              <a:ext uri="{FF2B5EF4-FFF2-40B4-BE49-F238E27FC236}">
                <a16:creationId xmlns:a16="http://schemas.microsoft.com/office/drawing/2014/main" id="{4A036792-112F-82C6-91A5-07D51595AA0A}"/>
              </a:ext>
            </a:extLst>
          </p:cNvPr>
          <p:cNvSpPr txBox="1"/>
          <p:nvPr/>
        </p:nvSpPr>
        <p:spPr>
          <a:xfrm>
            <a:off x="2905064" y="42334"/>
            <a:ext cx="4248272" cy="369332"/>
          </a:xfrm>
          <a:prstGeom prst="rect">
            <a:avLst/>
          </a:prstGeom>
          <a:noFill/>
        </p:spPr>
        <p:txBody>
          <a:bodyPr wrap="square" rtlCol="0">
            <a:spAutoFit/>
          </a:bodyPr>
          <a:lstStyle/>
          <a:p>
            <a:pPr algn="ctr"/>
            <a:r>
              <a:rPr lang="en-US" b="1" dirty="0">
                <a:latin typeface="Aptos Display" panose="020B0004020202020204" pitchFamily="34" charset="0"/>
              </a:rPr>
              <a:t>Pg.8</a:t>
            </a:r>
          </a:p>
        </p:txBody>
      </p:sp>
      <p:grpSp>
        <p:nvGrpSpPr>
          <p:cNvPr id="21" name="Group 20">
            <a:extLst>
              <a:ext uri="{FF2B5EF4-FFF2-40B4-BE49-F238E27FC236}">
                <a16:creationId xmlns:a16="http://schemas.microsoft.com/office/drawing/2014/main" id="{C2170579-5FD0-3667-53EB-FD25D3750E89}"/>
              </a:ext>
            </a:extLst>
          </p:cNvPr>
          <p:cNvGrpSpPr/>
          <p:nvPr/>
        </p:nvGrpSpPr>
        <p:grpSpPr>
          <a:xfrm>
            <a:off x="1094539" y="541764"/>
            <a:ext cx="7869321" cy="671700"/>
            <a:chOff x="-189963" y="3530702"/>
            <a:chExt cx="4732227" cy="1704426"/>
          </a:xfrm>
          <a:effectLst>
            <a:outerShdw blurRad="63500" sx="102000" sy="102000" algn="ctr" rotWithShape="0">
              <a:prstClr val="black">
                <a:alpha val="40000"/>
              </a:prstClr>
            </a:outerShdw>
          </a:effectLst>
        </p:grpSpPr>
        <p:sp>
          <p:nvSpPr>
            <p:cNvPr id="22" name="Rectangle: Rounded Corners 21">
              <a:extLst>
                <a:ext uri="{FF2B5EF4-FFF2-40B4-BE49-F238E27FC236}">
                  <a16:creationId xmlns:a16="http://schemas.microsoft.com/office/drawing/2014/main" id="{E1BDF6BC-F45E-AF56-74E5-8ACD04F79CE7}"/>
                </a:ext>
              </a:extLst>
            </p:cNvPr>
            <p:cNvSpPr/>
            <p:nvPr/>
          </p:nvSpPr>
          <p:spPr>
            <a:xfrm flipV="1">
              <a:off x="-189963" y="3530702"/>
              <a:ext cx="4732227" cy="1106887"/>
            </a:xfrm>
            <a:prstGeom prst="roundRect">
              <a:avLst/>
            </a:prstGeom>
            <a:solidFill>
              <a:srgbClr val="6F6F71"/>
            </a:solidFill>
            <a:ln w="50800">
              <a:solidFill>
                <a:srgbClr val="C20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 name="TextBox 22">
              <a:extLst>
                <a:ext uri="{FF2B5EF4-FFF2-40B4-BE49-F238E27FC236}">
                  <a16:creationId xmlns:a16="http://schemas.microsoft.com/office/drawing/2014/main" id="{A52AC859-90AE-887F-985A-96D32082B3F0}"/>
                </a:ext>
              </a:extLst>
            </p:cNvPr>
            <p:cNvSpPr txBox="1"/>
            <p:nvPr/>
          </p:nvSpPr>
          <p:spPr>
            <a:xfrm>
              <a:off x="-189963" y="3595075"/>
              <a:ext cx="4732227" cy="1640053"/>
            </a:xfrm>
            <a:prstGeom prst="rect">
              <a:avLst/>
            </a:prstGeom>
            <a:noFill/>
          </p:spPr>
          <p:txBody>
            <a:bodyPr wrap="square" rtlCol="0">
              <a:spAutoFit/>
            </a:bodyPr>
            <a:lstStyle/>
            <a:p>
              <a:pPr algn="ctr"/>
              <a:r>
                <a:rPr lang="en-US" sz="2000" b="1" dirty="0">
                  <a:solidFill>
                    <a:schemeClr val="bg1"/>
                  </a:solidFill>
                  <a:latin typeface="Aptos Display" panose="020B0004020202020204" pitchFamily="34" charset="0"/>
                  <a:ea typeface="LG Smart_H Bold" panose="020B0600000101010101" pitchFamily="34" charset="-127"/>
                  <a:cs typeface="Arial" panose="020B0604020202020204" pitchFamily="34" charset="0"/>
                </a:rPr>
                <a:t>Step 4 </a:t>
              </a:r>
              <a:r>
                <a:rPr lang="en-US" sz="2000" b="1" dirty="0">
                  <a:solidFill>
                    <a:schemeClr val="bg1"/>
                  </a:solidFill>
                  <a:latin typeface="Aptos Display" panose="020B0004020202020204" pitchFamily="34" charset="0"/>
                  <a:ea typeface="LG Smart_H SemiBold" panose="020B0600000101010101" pitchFamily="34" charset="-127"/>
                  <a:cs typeface="Arial" panose="020B0604020202020204" pitchFamily="34" charset="0"/>
                </a:rPr>
                <a:t>: High Side Contamination &amp; Flushing</a:t>
              </a:r>
              <a:endParaRPr lang="en-US" sz="2000" b="1" dirty="0">
                <a:solidFill>
                  <a:schemeClr val="bg1"/>
                </a:solidFill>
                <a:latin typeface="Aptos Display" panose="020B0004020202020204" pitchFamily="34" charset="0"/>
                <a:ea typeface="LG Smart_H SemiBold" panose="020B0600000101010101" pitchFamily="34" charset="-127"/>
              </a:endParaRPr>
            </a:p>
            <a:p>
              <a:pPr algn="ctr"/>
              <a:endParaRPr lang="en-US" sz="1600" dirty="0">
                <a:solidFill>
                  <a:schemeClr val="bg1"/>
                </a:solidFill>
                <a:latin typeface="LG Smart_H Regular" panose="020B0600000101010101" pitchFamily="34" charset="-127"/>
                <a:ea typeface="LG Smart_H Regular" panose="020B0600000101010101" pitchFamily="34" charset="-127"/>
                <a:cs typeface="Arial" panose="020B0604020202020204" pitchFamily="34" charset="0"/>
              </a:endParaRPr>
            </a:p>
          </p:txBody>
        </p:sp>
      </p:grpSp>
      <p:sp>
        <p:nvSpPr>
          <p:cNvPr id="29" name="TextBox 28">
            <a:extLst>
              <a:ext uri="{FF2B5EF4-FFF2-40B4-BE49-F238E27FC236}">
                <a16:creationId xmlns:a16="http://schemas.microsoft.com/office/drawing/2014/main" id="{F2F1EA7C-3BA3-5E65-18BB-27F3097CE018}"/>
              </a:ext>
            </a:extLst>
          </p:cNvPr>
          <p:cNvSpPr txBox="1"/>
          <p:nvPr/>
        </p:nvSpPr>
        <p:spPr>
          <a:xfrm>
            <a:off x="53629" y="1128021"/>
            <a:ext cx="2337879" cy="6117059"/>
          </a:xfrm>
          <a:prstGeom prst="rect">
            <a:avLst/>
          </a:prstGeom>
          <a:noFill/>
        </p:spPr>
        <p:txBody>
          <a:bodyPr wrap="square" rtlCol="0">
            <a:spAutoFit/>
          </a:bodyPr>
          <a:lstStyle/>
          <a:p>
            <a:pPr marL="285750" indent="-285750">
              <a:buFontTx/>
              <a:buChar char="-"/>
            </a:pPr>
            <a:r>
              <a:rPr lang="en-US" sz="1350" dirty="0"/>
              <a:t>On past checklists Step 4 was Contamination Check and Step 5 was RX-11 Flushing.</a:t>
            </a:r>
          </a:p>
          <a:p>
            <a:pPr marL="285750" indent="-285750">
              <a:buFontTx/>
              <a:buChar char="-"/>
            </a:pPr>
            <a:endParaRPr lang="en-US" sz="1350" dirty="0"/>
          </a:p>
          <a:p>
            <a:pPr marL="285750" indent="-285750">
              <a:buFontTx/>
              <a:buChar char="-"/>
            </a:pPr>
            <a:r>
              <a:rPr lang="en-US" sz="1350" dirty="0">
                <a:highlight>
                  <a:srgbClr val="00FFFF"/>
                </a:highlight>
              </a:rPr>
              <a:t>On this newest version of the checklist, High Side Contamination Check and RX-11 Flushing have been combined into one step. </a:t>
            </a:r>
          </a:p>
          <a:p>
            <a:pPr marL="285750" indent="-285750">
              <a:buFontTx/>
              <a:buChar char="-"/>
            </a:pPr>
            <a:endParaRPr lang="en-US" sz="1350" dirty="0"/>
          </a:p>
          <a:p>
            <a:pPr marL="285750" indent="-285750">
              <a:buFontTx/>
              <a:buChar char="-"/>
            </a:pPr>
            <a:r>
              <a:rPr lang="en-US" sz="1350" dirty="0"/>
              <a:t>Techs will still need to take pictures of the driers cut open and of the high side nitrogen test setup. (Note it is important that techs take the pictures exactly like the instructions on screen).</a:t>
            </a:r>
          </a:p>
          <a:p>
            <a:pPr marL="285750" indent="-285750">
              <a:buFontTx/>
              <a:buChar char="-"/>
            </a:pPr>
            <a:endParaRPr lang="en-US" sz="1350" dirty="0"/>
          </a:p>
          <a:p>
            <a:pPr marL="285750" indent="-285750">
              <a:buFontTx/>
              <a:buChar char="-"/>
            </a:pPr>
            <a:r>
              <a:rPr lang="en-US" sz="1350" dirty="0"/>
              <a:t>Depending on the results of the above tests and how the tech answers the yes/no questions, RX-11 flushing may or may not be required here at Step 4.</a:t>
            </a:r>
          </a:p>
        </p:txBody>
      </p:sp>
      <p:grpSp>
        <p:nvGrpSpPr>
          <p:cNvPr id="30" name="Group 29">
            <a:extLst>
              <a:ext uri="{FF2B5EF4-FFF2-40B4-BE49-F238E27FC236}">
                <a16:creationId xmlns:a16="http://schemas.microsoft.com/office/drawing/2014/main" id="{AB2EFC4D-F0E4-DBCA-BB7B-520DB9B252C2}"/>
              </a:ext>
            </a:extLst>
          </p:cNvPr>
          <p:cNvGrpSpPr/>
          <p:nvPr/>
        </p:nvGrpSpPr>
        <p:grpSpPr>
          <a:xfrm>
            <a:off x="5163716" y="1142305"/>
            <a:ext cx="1610896" cy="6276389"/>
            <a:chOff x="4507535" y="1145838"/>
            <a:chExt cx="1878504" cy="7121832"/>
          </a:xfrm>
          <a:effectLst>
            <a:outerShdw blurRad="63500" sx="102000" sy="102000" algn="ctr" rotWithShape="0">
              <a:prstClr val="black">
                <a:alpha val="40000"/>
              </a:prstClr>
            </a:outerShdw>
          </a:effectLst>
        </p:grpSpPr>
        <p:pic>
          <p:nvPicPr>
            <p:cNvPr id="17" name="Picture 16" descr="A screenshot of a computer&#10;&#10;Description automatically generated">
              <a:extLst>
                <a:ext uri="{FF2B5EF4-FFF2-40B4-BE49-F238E27FC236}">
                  <a16:creationId xmlns:a16="http://schemas.microsoft.com/office/drawing/2014/main" id="{20C4001E-4737-BB4E-15D6-C68C9DEA001D}"/>
                </a:ext>
              </a:extLst>
            </p:cNvPr>
            <p:cNvPicPr>
              <a:picLocks noChangeAspect="1"/>
            </p:cNvPicPr>
            <p:nvPr/>
          </p:nvPicPr>
          <p:blipFill rotWithShape="1">
            <a:blip r:embed="rId3">
              <a:extLst>
                <a:ext uri="{28A0092B-C50C-407E-A947-70E740481C1C}">
                  <a14:useLocalDpi xmlns:a14="http://schemas.microsoft.com/office/drawing/2010/main" val="0"/>
                </a:ext>
              </a:extLst>
            </a:blip>
            <a:srcRect t="30898"/>
            <a:stretch/>
          </p:blipFill>
          <p:spPr>
            <a:xfrm>
              <a:off x="4507535" y="1145838"/>
              <a:ext cx="1878504" cy="2884608"/>
            </a:xfrm>
            <a:prstGeom prst="rect">
              <a:avLst/>
            </a:prstGeom>
          </p:spPr>
        </p:pic>
        <p:pic>
          <p:nvPicPr>
            <p:cNvPr id="15" name="Picture 14" descr="A close-up of a warning&#10;&#10;Description automatically generated">
              <a:extLst>
                <a:ext uri="{FF2B5EF4-FFF2-40B4-BE49-F238E27FC236}">
                  <a16:creationId xmlns:a16="http://schemas.microsoft.com/office/drawing/2014/main" id="{DD95770D-F22A-F33C-00E8-AED764B4BF7A}"/>
                </a:ext>
              </a:extLst>
            </p:cNvPr>
            <p:cNvPicPr>
              <a:picLocks noChangeAspect="1"/>
            </p:cNvPicPr>
            <p:nvPr/>
          </p:nvPicPr>
          <p:blipFill rotWithShape="1">
            <a:blip r:embed="rId4">
              <a:extLst>
                <a:ext uri="{28A0092B-C50C-407E-A947-70E740481C1C}">
                  <a14:useLocalDpi xmlns:a14="http://schemas.microsoft.com/office/drawing/2010/main" val="0"/>
                </a:ext>
              </a:extLst>
            </a:blip>
            <a:srcRect t="14164"/>
            <a:stretch/>
          </p:blipFill>
          <p:spPr>
            <a:xfrm>
              <a:off x="4507536" y="3660850"/>
              <a:ext cx="1878503" cy="3583177"/>
            </a:xfrm>
            <a:prstGeom prst="rect">
              <a:avLst/>
            </a:prstGeom>
          </p:spPr>
        </p:pic>
        <p:pic>
          <p:nvPicPr>
            <p:cNvPr id="20" name="Picture 19" descr="A screenshot of a device&#10;&#10;Description automatically generated">
              <a:extLst>
                <a:ext uri="{FF2B5EF4-FFF2-40B4-BE49-F238E27FC236}">
                  <a16:creationId xmlns:a16="http://schemas.microsoft.com/office/drawing/2014/main" id="{5DE174D4-7445-843B-4D56-D4EFD6ABE127}"/>
                </a:ext>
              </a:extLst>
            </p:cNvPr>
            <p:cNvPicPr>
              <a:picLocks noChangeAspect="1"/>
            </p:cNvPicPr>
            <p:nvPr/>
          </p:nvPicPr>
          <p:blipFill rotWithShape="1">
            <a:blip r:embed="rId5">
              <a:extLst>
                <a:ext uri="{28A0092B-C50C-407E-A947-70E740481C1C}">
                  <a14:useLocalDpi xmlns:a14="http://schemas.microsoft.com/office/drawing/2010/main" val="0"/>
                </a:ext>
              </a:extLst>
            </a:blip>
            <a:srcRect t="36834" b="21460"/>
            <a:stretch/>
          </p:blipFill>
          <p:spPr>
            <a:xfrm>
              <a:off x="4507535" y="6526673"/>
              <a:ext cx="1878504" cy="1740997"/>
            </a:xfrm>
            <a:prstGeom prst="rect">
              <a:avLst/>
            </a:prstGeom>
          </p:spPr>
        </p:pic>
      </p:grpSp>
      <p:grpSp>
        <p:nvGrpSpPr>
          <p:cNvPr id="42" name="Group 41">
            <a:extLst>
              <a:ext uri="{FF2B5EF4-FFF2-40B4-BE49-F238E27FC236}">
                <a16:creationId xmlns:a16="http://schemas.microsoft.com/office/drawing/2014/main" id="{115A337A-0C42-F269-49EE-480AC54EBCEA}"/>
              </a:ext>
            </a:extLst>
          </p:cNvPr>
          <p:cNvGrpSpPr/>
          <p:nvPr/>
        </p:nvGrpSpPr>
        <p:grpSpPr>
          <a:xfrm>
            <a:off x="7106481" y="1142305"/>
            <a:ext cx="1477837" cy="6396614"/>
            <a:chOff x="6453491" y="1152753"/>
            <a:chExt cx="1614704" cy="6989026"/>
          </a:xfrm>
          <a:effectLst>
            <a:outerShdw blurRad="63500" sx="102000" sy="102000" algn="ctr" rotWithShape="0">
              <a:prstClr val="black">
                <a:alpha val="40000"/>
              </a:prstClr>
            </a:outerShdw>
          </a:effectLst>
        </p:grpSpPr>
        <p:pic>
          <p:nvPicPr>
            <p:cNvPr id="38" name="Picture 37" descr="A screenshot of a phone&#10;&#10;Description automatically generated">
              <a:extLst>
                <a:ext uri="{FF2B5EF4-FFF2-40B4-BE49-F238E27FC236}">
                  <a16:creationId xmlns:a16="http://schemas.microsoft.com/office/drawing/2014/main" id="{9674049C-7B40-13CD-2643-FDE8169E3FF3}"/>
                </a:ext>
              </a:extLst>
            </p:cNvPr>
            <p:cNvPicPr>
              <a:picLocks noChangeAspect="1"/>
            </p:cNvPicPr>
            <p:nvPr/>
          </p:nvPicPr>
          <p:blipFill rotWithShape="1">
            <a:blip r:embed="rId6">
              <a:extLst>
                <a:ext uri="{28A0092B-C50C-407E-A947-70E740481C1C}">
                  <a14:useLocalDpi xmlns:a14="http://schemas.microsoft.com/office/drawing/2010/main" val="0"/>
                </a:ext>
              </a:extLst>
            </a:blip>
            <a:srcRect t="47404"/>
            <a:stretch/>
          </p:blipFill>
          <p:spPr>
            <a:xfrm>
              <a:off x="6453491" y="6255603"/>
              <a:ext cx="1613791" cy="1886176"/>
            </a:xfrm>
            <a:prstGeom prst="rect">
              <a:avLst/>
            </a:prstGeom>
          </p:spPr>
        </p:pic>
        <p:pic>
          <p:nvPicPr>
            <p:cNvPr id="40" name="Picture 39" descr="A screenshot of a computer&#10;&#10;Description automatically generated">
              <a:extLst>
                <a:ext uri="{FF2B5EF4-FFF2-40B4-BE49-F238E27FC236}">
                  <a16:creationId xmlns:a16="http://schemas.microsoft.com/office/drawing/2014/main" id="{1E81F6F5-EC79-CBEE-55F7-C9EA82B56C40}"/>
                </a:ext>
              </a:extLst>
            </p:cNvPr>
            <p:cNvPicPr>
              <a:picLocks noChangeAspect="1"/>
            </p:cNvPicPr>
            <p:nvPr/>
          </p:nvPicPr>
          <p:blipFill rotWithShape="1">
            <a:blip r:embed="rId7">
              <a:extLst>
                <a:ext uri="{28A0092B-C50C-407E-A947-70E740481C1C}">
                  <a14:useLocalDpi xmlns:a14="http://schemas.microsoft.com/office/drawing/2010/main" val="0"/>
                </a:ext>
              </a:extLst>
            </a:blip>
            <a:srcRect t="5123"/>
            <a:stretch/>
          </p:blipFill>
          <p:spPr>
            <a:xfrm>
              <a:off x="6453491" y="1152753"/>
              <a:ext cx="1614704" cy="3404387"/>
            </a:xfrm>
            <a:prstGeom prst="rect">
              <a:avLst/>
            </a:prstGeom>
          </p:spPr>
        </p:pic>
        <p:pic>
          <p:nvPicPr>
            <p:cNvPr id="41" name="Picture 40" descr="A close-up of a gas cylinder&#10;&#10;Description automatically generated">
              <a:extLst>
                <a:ext uri="{FF2B5EF4-FFF2-40B4-BE49-F238E27FC236}">
                  <a16:creationId xmlns:a16="http://schemas.microsoft.com/office/drawing/2014/main" id="{80A02832-8947-8F82-D4C1-EAE97FEBBE76}"/>
                </a:ext>
              </a:extLst>
            </p:cNvPr>
            <p:cNvPicPr>
              <a:picLocks noChangeAspect="1"/>
            </p:cNvPicPr>
            <p:nvPr/>
          </p:nvPicPr>
          <p:blipFill rotWithShape="1">
            <a:blip r:embed="rId8">
              <a:extLst>
                <a:ext uri="{28A0092B-C50C-407E-A947-70E740481C1C}">
                  <a14:useLocalDpi xmlns:a14="http://schemas.microsoft.com/office/drawing/2010/main" val="0"/>
                </a:ext>
              </a:extLst>
            </a:blip>
            <a:srcRect t="23400"/>
            <a:stretch/>
          </p:blipFill>
          <p:spPr>
            <a:xfrm>
              <a:off x="6453491" y="4241346"/>
              <a:ext cx="1613791" cy="2747026"/>
            </a:xfrm>
            <a:prstGeom prst="rect">
              <a:avLst/>
            </a:prstGeom>
          </p:spPr>
        </p:pic>
      </p:grpSp>
      <p:grpSp>
        <p:nvGrpSpPr>
          <p:cNvPr id="19" name="Group 18">
            <a:extLst>
              <a:ext uri="{FF2B5EF4-FFF2-40B4-BE49-F238E27FC236}">
                <a16:creationId xmlns:a16="http://schemas.microsoft.com/office/drawing/2014/main" id="{E1EB76CB-3FEB-7580-66B1-9885A1972560}"/>
              </a:ext>
            </a:extLst>
          </p:cNvPr>
          <p:cNvGrpSpPr/>
          <p:nvPr/>
        </p:nvGrpSpPr>
        <p:grpSpPr>
          <a:xfrm>
            <a:off x="2637569" y="1142305"/>
            <a:ext cx="2194278" cy="5758417"/>
            <a:chOff x="2562204" y="1142305"/>
            <a:chExt cx="2194278" cy="5758417"/>
          </a:xfrm>
          <a:effectLst>
            <a:outerShdw blurRad="63500" sx="102000" sy="102000" algn="ctr" rotWithShape="0">
              <a:prstClr val="black">
                <a:alpha val="40000"/>
              </a:prstClr>
            </a:outerShdw>
          </a:effectLst>
        </p:grpSpPr>
        <p:pic>
          <p:nvPicPr>
            <p:cNvPr id="10" name="Picture 9" descr="A collage of different types of objects&#10;&#10;Description automatically generated">
              <a:extLst>
                <a:ext uri="{FF2B5EF4-FFF2-40B4-BE49-F238E27FC236}">
                  <a16:creationId xmlns:a16="http://schemas.microsoft.com/office/drawing/2014/main" id="{20E702A6-0CCA-DB01-A3C9-A7E93387D784}"/>
                </a:ext>
              </a:extLst>
            </p:cNvPr>
            <p:cNvPicPr>
              <a:picLocks noChangeAspect="1"/>
            </p:cNvPicPr>
            <p:nvPr/>
          </p:nvPicPr>
          <p:blipFill rotWithShape="1">
            <a:blip r:embed="rId9">
              <a:extLst>
                <a:ext uri="{28A0092B-C50C-407E-A947-70E740481C1C}">
                  <a14:useLocalDpi xmlns:a14="http://schemas.microsoft.com/office/drawing/2010/main" val="0"/>
                </a:ext>
              </a:extLst>
            </a:blip>
            <a:srcRect t="5367" b="16962"/>
            <a:stretch/>
          </p:blipFill>
          <p:spPr>
            <a:xfrm>
              <a:off x="2562204" y="1142305"/>
              <a:ext cx="2190792" cy="3781387"/>
            </a:xfrm>
            <a:prstGeom prst="rect">
              <a:avLst/>
            </a:prstGeom>
          </p:spPr>
        </p:pic>
        <p:pic>
          <p:nvPicPr>
            <p:cNvPr id="16" name="Picture 15" descr="A screenshot of a phone&#10;&#10;Description automatically generated">
              <a:extLst>
                <a:ext uri="{FF2B5EF4-FFF2-40B4-BE49-F238E27FC236}">
                  <a16:creationId xmlns:a16="http://schemas.microsoft.com/office/drawing/2014/main" id="{107B6FFA-4D60-3A06-9706-7AA365CCD3B0}"/>
                </a:ext>
              </a:extLst>
            </p:cNvPr>
            <p:cNvPicPr>
              <a:picLocks noChangeAspect="1"/>
            </p:cNvPicPr>
            <p:nvPr/>
          </p:nvPicPr>
          <p:blipFill rotWithShape="1">
            <a:blip r:embed="rId10">
              <a:extLst>
                <a:ext uri="{28A0092B-C50C-407E-A947-70E740481C1C}">
                  <a14:useLocalDpi xmlns:a14="http://schemas.microsoft.com/office/drawing/2010/main" val="0"/>
                </a:ext>
              </a:extLst>
            </a:blip>
            <a:srcRect t="52594" b="4551"/>
            <a:stretch/>
          </p:blipFill>
          <p:spPr>
            <a:xfrm>
              <a:off x="2562204" y="4811096"/>
              <a:ext cx="2194278" cy="2089626"/>
            </a:xfrm>
            <a:prstGeom prst="rect">
              <a:avLst/>
            </a:prstGeom>
          </p:spPr>
        </p:pic>
      </p:grpSp>
      <p:sp>
        <p:nvSpPr>
          <p:cNvPr id="2" name="TextBox 1">
            <a:extLst>
              <a:ext uri="{FF2B5EF4-FFF2-40B4-BE49-F238E27FC236}">
                <a16:creationId xmlns:a16="http://schemas.microsoft.com/office/drawing/2014/main" id="{0BEB21ED-F3B2-55C8-8CA3-C25A7B087322}"/>
              </a:ext>
            </a:extLst>
          </p:cNvPr>
          <p:cNvSpPr txBox="1"/>
          <p:nvPr/>
        </p:nvSpPr>
        <p:spPr>
          <a:xfrm>
            <a:off x="8734425" y="5547073"/>
            <a:ext cx="1270346" cy="1938992"/>
          </a:xfrm>
          <a:prstGeom prst="rect">
            <a:avLst/>
          </a:prstGeom>
          <a:noFill/>
          <a:ln w="38100">
            <a:solidFill>
              <a:srgbClr val="18F03C"/>
            </a:solidFill>
          </a:ln>
        </p:spPr>
        <p:txBody>
          <a:bodyPr wrap="square" rtlCol="0">
            <a:spAutoFit/>
          </a:bodyPr>
          <a:lstStyle/>
          <a:p>
            <a:pPr algn="ctr"/>
            <a:r>
              <a:rPr lang="en-US" sz="1200" b="1" dirty="0"/>
              <a:t>Note: for Techs under 10% reclaim… The only picture requirement in Step 4 would be the Flushing Setup picture if contamination was found.</a:t>
            </a:r>
          </a:p>
        </p:txBody>
      </p:sp>
      <p:sp>
        <p:nvSpPr>
          <p:cNvPr id="26" name="TextBox 25">
            <a:extLst>
              <a:ext uri="{FF2B5EF4-FFF2-40B4-BE49-F238E27FC236}">
                <a16:creationId xmlns:a16="http://schemas.microsoft.com/office/drawing/2014/main" id="{450BCBC0-E0E3-90D4-454F-18132DDCF4A8}"/>
              </a:ext>
            </a:extLst>
          </p:cNvPr>
          <p:cNvSpPr txBox="1"/>
          <p:nvPr/>
        </p:nvSpPr>
        <p:spPr>
          <a:xfrm>
            <a:off x="5486400" y="42334"/>
            <a:ext cx="4598129" cy="369332"/>
          </a:xfrm>
          <a:prstGeom prst="rect">
            <a:avLst/>
          </a:prstGeom>
          <a:noFill/>
        </p:spPr>
        <p:txBody>
          <a:bodyPr wrap="square" rtlCol="0">
            <a:spAutoFit/>
          </a:bodyPr>
          <a:lstStyle/>
          <a:p>
            <a:pPr algn="r"/>
            <a:r>
              <a:rPr lang="en-US" dirty="0">
                <a:latin typeface="Aptos Display" panose="020B0004020202020204" pitchFamily="34" charset="0"/>
              </a:rPr>
              <a:t>No Cool Checklist Update -  November 2025</a:t>
            </a:r>
          </a:p>
        </p:txBody>
      </p:sp>
    </p:spTree>
    <p:extLst>
      <p:ext uri="{BB962C8B-B14F-4D97-AF65-F5344CB8AC3E}">
        <p14:creationId xmlns:p14="http://schemas.microsoft.com/office/powerpoint/2010/main" val="3988774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C22775-D818-9FA5-0A59-AC3B133FD98B}"/>
              </a:ext>
            </a:extLst>
          </p:cNvPr>
          <p:cNvSpPr/>
          <p:nvPr/>
        </p:nvSpPr>
        <p:spPr>
          <a:xfrm>
            <a:off x="4104167" y="0"/>
            <a:ext cx="1828800" cy="398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984255D9-47DC-C531-7908-924F76B0380B}"/>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D8F2289-137B-9FC6-4292-8EC49C68F35A}"/>
              </a:ext>
            </a:extLst>
          </p:cNvPr>
          <p:cNvCxnSpPr>
            <a:cxnSpLocks/>
          </p:cNvCxnSpPr>
          <p:nvPr/>
        </p:nvCxnSpPr>
        <p:spPr>
          <a:xfrm>
            <a:off x="0" y="417845"/>
            <a:ext cx="100584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A17656A-8A79-3DAD-DBB6-A9877E0D4ECF}"/>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FC6363B-0C20-41ED-8541-FD58547B379C}"/>
              </a:ext>
            </a:extLst>
          </p:cNvPr>
          <p:cNvCxnSpPr/>
          <p:nvPr/>
        </p:nvCxnSpPr>
        <p:spPr>
          <a:xfrm>
            <a:off x="0" y="417845"/>
            <a:ext cx="7315200" cy="0"/>
          </a:xfrm>
          <a:prstGeom prst="line">
            <a:avLst/>
          </a:prstGeom>
          <a:ln w="28575" cmpd="thinThick">
            <a:solidFill>
              <a:srgbClr val="C00439"/>
            </a:solidFill>
            <a:prstDash val="solid"/>
            <a:miter lim="800000"/>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5875318-2441-8E71-8201-52460BFB6C05}"/>
              </a:ext>
            </a:extLst>
          </p:cNvPr>
          <p:cNvPicPr>
            <a:picLocks noChangeAspect="1"/>
          </p:cNvPicPr>
          <p:nvPr/>
        </p:nvPicPr>
        <p:blipFill>
          <a:blip r:embed="rId2"/>
          <a:stretch>
            <a:fillRect/>
          </a:stretch>
        </p:blipFill>
        <p:spPr>
          <a:xfrm>
            <a:off x="10875" y="38735"/>
            <a:ext cx="744048" cy="359484"/>
          </a:xfrm>
          <a:prstGeom prst="rect">
            <a:avLst/>
          </a:prstGeom>
        </p:spPr>
      </p:pic>
      <p:sp>
        <p:nvSpPr>
          <p:cNvPr id="11" name="TextBox 10">
            <a:extLst>
              <a:ext uri="{FF2B5EF4-FFF2-40B4-BE49-F238E27FC236}">
                <a16:creationId xmlns:a16="http://schemas.microsoft.com/office/drawing/2014/main" id="{4A036792-112F-82C6-91A5-07D51595AA0A}"/>
              </a:ext>
            </a:extLst>
          </p:cNvPr>
          <p:cNvSpPr txBox="1"/>
          <p:nvPr/>
        </p:nvSpPr>
        <p:spPr>
          <a:xfrm>
            <a:off x="2905064" y="42334"/>
            <a:ext cx="4248272" cy="369332"/>
          </a:xfrm>
          <a:prstGeom prst="rect">
            <a:avLst/>
          </a:prstGeom>
          <a:noFill/>
        </p:spPr>
        <p:txBody>
          <a:bodyPr wrap="square" rtlCol="0">
            <a:spAutoFit/>
          </a:bodyPr>
          <a:lstStyle/>
          <a:p>
            <a:pPr algn="ctr"/>
            <a:r>
              <a:rPr lang="en-US" b="1" dirty="0">
                <a:latin typeface="Aptos Display" panose="020B0004020202020204" pitchFamily="34" charset="0"/>
              </a:rPr>
              <a:t>Pg.9</a:t>
            </a:r>
          </a:p>
        </p:txBody>
      </p:sp>
      <p:grpSp>
        <p:nvGrpSpPr>
          <p:cNvPr id="21" name="Group 20">
            <a:extLst>
              <a:ext uri="{FF2B5EF4-FFF2-40B4-BE49-F238E27FC236}">
                <a16:creationId xmlns:a16="http://schemas.microsoft.com/office/drawing/2014/main" id="{C2170579-5FD0-3667-53EB-FD25D3750E89}"/>
              </a:ext>
            </a:extLst>
          </p:cNvPr>
          <p:cNvGrpSpPr/>
          <p:nvPr/>
        </p:nvGrpSpPr>
        <p:grpSpPr>
          <a:xfrm>
            <a:off x="1094539" y="541764"/>
            <a:ext cx="7869321" cy="671700"/>
            <a:chOff x="-189963" y="3530702"/>
            <a:chExt cx="4732227" cy="1704426"/>
          </a:xfrm>
          <a:effectLst>
            <a:outerShdw blurRad="63500" sx="102000" sy="102000" algn="ctr" rotWithShape="0">
              <a:prstClr val="black">
                <a:alpha val="40000"/>
              </a:prstClr>
            </a:outerShdw>
          </a:effectLst>
        </p:grpSpPr>
        <p:sp>
          <p:nvSpPr>
            <p:cNvPr id="22" name="Rectangle: Rounded Corners 21">
              <a:extLst>
                <a:ext uri="{FF2B5EF4-FFF2-40B4-BE49-F238E27FC236}">
                  <a16:creationId xmlns:a16="http://schemas.microsoft.com/office/drawing/2014/main" id="{E1BDF6BC-F45E-AF56-74E5-8ACD04F79CE7}"/>
                </a:ext>
              </a:extLst>
            </p:cNvPr>
            <p:cNvSpPr/>
            <p:nvPr/>
          </p:nvSpPr>
          <p:spPr>
            <a:xfrm flipV="1">
              <a:off x="-189963" y="3530702"/>
              <a:ext cx="4732227" cy="1106887"/>
            </a:xfrm>
            <a:prstGeom prst="roundRect">
              <a:avLst/>
            </a:prstGeom>
            <a:solidFill>
              <a:srgbClr val="6F6F71"/>
            </a:solidFill>
            <a:ln w="50800">
              <a:solidFill>
                <a:srgbClr val="C209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 name="TextBox 22">
              <a:extLst>
                <a:ext uri="{FF2B5EF4-FFF2-40B4-BE49-F238E27FC236}">
                  <a16:creationId xmlns:a16="http://schemas.microsoft.com/office/drawing/2014/main" id="{A52AC859-90AE-887F-985A-96D32082B3F0}"/>
                </a:ext>
              </a:extLst>
            </p:cNvPr>
            <p:cNvSpPr txBox="1"/>
            <p:nvPr/>
          </p:nvSpPr>
          <p:spPr>
            <a:xfrm>
              <a:off x="-189963" y="3595075"/>
              <a:ext cx="4732227" cy="1640053"/>
            </a:xfrm>
            <a:prstGeom prst="rect">
              <a:avLst/>
            </a:prstGeom>
            <a:noFill/>
          </p:spPr>
          <p:txBody>
            <a:bodyPr wrap="square" rtlCol="0">
              <a:spAutoFit/>
            </a:bodyPr>
            <a:lstStyle/>
            <a:p>
              <a:pPr algn="ctr"/>
              <a:r>
                <a:rPr lang="en-US" sz="2000" b="1" dirty="0">
                  <a:solidFill>
                    <a:srgbClr val="FFFF00"/>
                  </a:solidFill>
                  <a:latin typeface="Aptos Display" panose="020B0004020202020204" pitchFamily="34" charset="0"/>
                  <a:ea typeface="LG Smart_H Bold" panose="020B0600000101010101" pitchFamily="34" charset="-127"/>
                  <a:cs typeface="Arial" panose="020B0604020202020204" pitchFamily="34" charset="0"/>
                </a:rPr>
                <a:t>Step 4 </a:t>
              </a:r>
              <a:r>
                <a:rPr lang="en-US" sz="2000" b="1" dirty="0">
                  <a:solidFill>
                    <a:srgbClr val="FFFF00"/>
                  </a:solidFill>
                  <a:latin typeface="Aptos Display" panose="020B0004020202020204" pitchFamily="34" charset="0"/>
                  <a:ea typeface="LG Smart_H SemiBold" panose="020B0600000101010101" pitchFamily="34" charset="-127"/>
                  <a:cs typeface="Arial" panose="020B0604020202020204" pitchFamily="34" charset="0"/>
                </a:rPr>
                <a:t>: New Items Reviewers Will Be Checking For</a:t>
              </a:r>
              <a:endParaRPr lang="en-US" sz="2000" b="1" dirty="0">
                <a:solidFill>
                  <a:srgbClr val="FFFF00"/>
                </a:solidFill>
                <a:latin typeface="Aptos Display" panose="020B0004020202020204" pitchFamily="34" charset="0"/>
                <a:ea typeface="LG Smart_H SemiBold" panose="020B0600000101010101" pitchFamily="34" charset="-127"/>
              </a:endParaRPr>
            </a:p>
            <a:p>
              <a:pPr algn="ctr"/>
              <a:endParaRPr lang="en-US" sz="1600" dirty="0">
                <a:solidFill>
                  <a:schemeClr val="bg1"/>
                </a:solidFill>
                <a:latin typeface="LG Smart_H Regular" panose="020B0600000101010101" pitchFamily="34" charset="-127"/>
                <a:ea typeface="LG Smart_H Regular" panose="020B0600000101010101" pitchFamily="34" charset="-127"/>
                <a:cs typeface="Arial" panose="020B0604020202020204" pitchFamily="34" charset="0"/>
              </a:endParaRPr>
            </a:p>
          </p:txBody>
        </p:sp>
      </p:grpSp>
      <p:sp>
        <p:nvSpPr>
          <p:cNvPr id="29" name="TextBox 28">
            <a:extLst>
              <a:ext uri="{FF2B5EF4-FFF2-40B4-BE49-F238E27FC236}">
                <a16:creationId xmlns:a16="http://schemas.microsoft.com/office/drawing/2014/main" id="{F2F1EA7C-3BA3-5E65-18BB-27F3097CE018}"/>
              </a:ext>
            </a:extLst>
          </p:cNvPr>
          <p:cNvSpPr txBox="1"/>
          <p:nvPr/>
        </p:nvSpPr>
        <p:spPr>
          <a:xfrm>
            <a:off x="113919" y="1036782"/>
            <a:ext cx="7315200" cy="715581"/>
          </a:xfrm>
          <a:prstGeom prst="rect">
            <a:avLst/>
          </a:prstGeom>
          <a:noFill/>
        </p:spPr>
        <p:txBody>
          <a:bodyPr wrap="square" rtlCol="0">
            <a:spAutoFit/>
          </a:bodyPr>
          <a:lstStyle/>
          <a:p>
            <a:r>
              <a:rPr lang="en-US" sz="1350" b="1" dirty="0"/>
              <a:t>1) Both halves of the drier and all the desiccant should be clearly visible in the picture.</a:t>
            </a:r>
          </a:p>
          <a:p>
            <a:r>
              <a:rPr lang="en-US" sz="1350" b="1" dirty="0">
                <a:solidFill>
                  <a:srgbClr val="FF0000"/>
                </a:solidFill>
              </a:rPr>
              <a:t>- Several submissions only show the desiccant or just the drier. </a:t>
            </a:r>
          </a:p>
          <a:p>
            <a:r>
              <a:rPr lang="en-US" sz="1350" b="1" dirty="0">
                <a:solidFill>
                  <a:srgbClr val="00B050"/>
                </a:solidFill>
              </a:rPr>
              <a:t>- Both the drier and the desiccant should be visible in the picture(s).</a:t>
            </a:r>
          </a:p>
        </p:txBody>
      </p:sp>
      <p:sp>
        <p:nvSpPr>
          <p:cNvPr id="25" name="TextBox 24">
            <a:extLst>
              <a:ext uri="{FF2B5EF4-FFF2-40B4-BE49-F238E27FC236}">
                <a16:creationId xmlns:a16="http://schemas.microsoft.com/office/drawing/2014/main" id="{578007E4-1D8E-82F0-1B5B-94612473F29A}"/>
              </a:ext>
            </a:extLst>
          </p:cNvPr>
          <p:cNvSpPr txBox="1"/>
          <p:nvPr/>
        </p:nvSpPr>
        <p:spPr>
          <a:xfrm>
            <a:off x="113918" y="4126545"/>
            <a:ext cx="8849941" cy="715581"/>
          </a:xfrm>
          <a:prstGeom prst="rect">
            <a:avLst/>
          </a:prstGeom>
          <a:noFill/>
        </p:spPr>
        <p:txBody>
          <a:bodyPr wrap="square" rtlCol="0">
            <a:spAutoFit/>
          </a:bodyPr>
          <a:lstStyle/>
          <a:p>
            <a:r>
              <a:rPr lang="en-US" sz="1350" b="1" dirty="0"/>
              <a:t>2) Recovery bag should not be tightly rolled up. </a:t>
            </a:r>
          </a:p>
          <a:p>
            <a:r>
              <a:rPr lang="en-US" sz="1350" b="1" dirty="0"/>
              <a:t>- </a:t>
            </a:r>
            <a:r>
              <a:rPr lang="en-US" sz="1350" b="1" dirty="0">
                <a:solidFill>
                  <a:srgbClr val="FF0000"/>
                </a:solidFill>
              </a:rPr>
              <a:t>Pictures get submitted that look like the recovery bag has never been used.</a:t>
            </a:r>
          </a:p>
          <a:p>
            <a:r>
              <a:rPr lang="en-US" sz="1350" b="1" dirty="0"/>
              <a:t>- </a:t>
            </a:r>
            <a:r>
              <a:rPr lang="en-US" sz="1350" b="1" dirty="0">
                <a:solidFill>
                  <a:srgbClr val="00B050"/>
                </a:solidFill>
              </a:rPr>
              <a:t>Take the Picture after flushing is completed. Bag should be expanded and clearly visible in the picture.</a:t>
            </a:r>
          </a:p>
        </p:txBody>
      </p:sp>
      <p:pic>
        <p:nvPicPr>
          <p:cNvPr id="3" name="Picture 2">
            <a:extLst>
              <a:ext uri="{FF2B5EF4-FFF2-40B4-BE49-F238E27FC236}">
                <a16:creationId xmlns:a16="http://schemas.microsoft.com/office/drawing/2014/main" id="{C951F280-9127-3829-2FC8-00C245AFEC63}"/>
              </a:ext>
            </a:extLst>
          </p:cNvPr>
          <p:cNvPicPr>
            <a:picLocks noChangeAspect="1"/>
          </p:cNvPicPr>
          <p:nvPr/>
        </p:nvPicPr>
        <p:blipFill>
          <a:blip r:embed="rId3"/>
          <a:stretch>
            <a:fillRect/>
          </a:stretch>
        </p:blipFill>
        <p:spPr>
          <a:xfrm>
            <a:off x="834405" y="1819252"/>
            <a:ext cx="1964516" cy="643548"/>
          </a:xfrm>
          <a:prstGeom prst="rect">
            <a:avLst/>
          </a:prstGeom>
          <a:ln w="31750">
            <a:solidFill>
              <a:srgbClr val="00B050"/>
            </a:solidFill>
          </a:ln>
        </p:spPr>
      </p:pic>
      <p:pic>
        <p:nvPicPr>
          <p:cNvPr id="13" name="Picture 12">
            <a:extLst>
              <a:ext uri="{FF2B5EF4-FFF2-40B4-BE49-F238E27FC236}">
                <a16:creationId xmlns:a16="http://schemas.microsoft.com/office/drawing/2014/main" id="{AEB2EDA3-72F9-2582-CA29-278EC0576A25}"/>
              </a:ext>
            </a:extLst>
          </p:cNvPr>
          <p:cNvPicPr>
            <a:picLocks noChangeAspect="1"/>
          </p:cNvPicPr>
          <p:nvPr/>
        </p:nvPicPr>
        <p:blipFill>
          <a:blip r:embed="rId4"/>
          <a:stretch>
            <a:fillRect/>
          </a:stretch>
        </p:blipFill>
        <p:spPr>
          <a:xfrm>
            <a:off x="204326" y="2495124"/>
            <a:ext cx="3224674" cy="1474903"/>
          </a:xfrm>
          <a:prstGeom prst="rect">
            <a:avLst/>
          </a:prstGeom>
          <a:ln w="31750">
            <a:solidFill>
              <a:srgbClr val="00B050"/>
            </a:solidFill>
          </a:ln>
        </p:spPr>
      </p:pic>
      <p:cxnSp>
        <p:nvCxnSpPr>
          <p:cNvPr id="24" name="Straight Connector 23">
            <a:extLst>
              <a:ext uri="{FF2B5EF4-FFF2-40B4-BE49-F238E27FC236}">
                <a16:creationId xmlns:a16="http://schemas.microsoft.com/office/drawing/2014/main" id="{DFB05ED4-2086-5A8D-4F30-25BD4DA476C4}"/>
              </a:ext>
            </a:extLst>
          </p:cNvPr>
          <p:cNvCxnSpPr>
            <a:cxnSpLocks/>
          </p:cNvCxnSpPr>
          <p:nvPr/>
        </p:nvCxnSpPr>
        <p:spPr>
          <a:xfrm>
            <a:off x="3657600" y="1764000"/>
            <a:ext cx="0" cy="2274600"/>
          </a:xfrm>
          <a:prstGeom prst="line">
            <a:avLst/>
          </a:prstGeom>
          <a:ln w="38100">
            <a:solidFill>
              <a:schemeClr val="tx1"/>
            </a:solidFill>
            <a:prstDash val="sysDash"/>
          </a:ln>
        </p:spPr>
        <p:style>
          <a:lnRef idx="2">
            <a:schemeClr val="accent1"/>
          </a:lnRef>
          <a:fillRef idx="0">
            <a:schemeClr val="accent1"/>
          </a:fillRef>
          <a:effectRef idx="1">
            <a:schemeClr val="accent1"/>
          </a:effectRef>
          <a:fontRef idx="minor">
            <a:schemeClr val="tx1"/>
          </a:fontRef>
        </p:style>
      </p:cxnSp>
      <p:pic>
        <p:nvPicPr>
          <p:cNvPr id="28" name="Picture 27">
            <a:extLst>
              <a:ext uri="{FF2B5EF4-FFF2-40B4-BE49-F238E27FC236}">
                <a16:creationId xmlns:a16="http://schemas.microsoft.com/office/drawing/2014/main" id="{3D98E24C-A33A-8BCE-30A6-710924E5A747}"/>
              </a:ext>
            </a:extLst>
          </p:cNvPr>
          <p:cNvPicPr>
            <a:picLocks noChangeAspect="1"/>
          </p:cNvPicPr>
          <p:nvPr/>
        </p:nvPicPr>
        <p:blipFill>
          <a:blip r:embed="rId5"/>
          <a:stretch>
            <a:fillRect/>
          </a:stretch>
        </p:blipFill>
        <p:spPr>
          <a:xfrm>
            <a:off x="4008595" y="2261336"/>
            <a:ext cx="1689202" cy="1705926"/>
          </a:xfrm>
          <a:prstGeom prst="rect">
            <a:avLst/>
          </a:prstGeom>
          <a:ln w="31750">
            <a:solidFill>
              <a:srgbClr val="FF0000"/>
            </a:solidFill>
          </a:ln>
        </p:spPr>
      </p:pic>
      <p:pic>
        <p:nvPicPr>
          <p:cNvPr id="1026" name="Picture 4">
            <a:extLst>
              <a:ext uri="{FF2B5EF4-FFF2-40B4-BE49-F238E27FC236}">
                <a16:creationId xmlns:a16="http://schemas.microsoft.com/office/drawing/2014/main" id="{FDD2F78D-D9AA-8888-EF8C-89F1541C8A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2966" y="2274261"/>
            <a:ext cx="1929585" cy="1693001"/>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27" name="Picture 5">
            <a:extLst>
              <a:ext uri="{FF2B5EF4-FFF2-40B4-BE49-F238E27FC236}">
                <a16:creationId xmlns:a16="http://schemas.microsoft.com/office/drawing/2014/main" id="{204A739D-B3D9-0E0A-C8F8-C9C95236855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275" b="17201"/>
          <a:stretch/>
        </p:blipFill>
        <p:spPr bwMode="auto">
          <a:xfrm>
            <a:off x="8097720" y="2281131"/>
            <a:ext cx="1656042" cy="1686129"/>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984DA3AD-BCF5-7D25-46AD-E40209CA9FFC}"/>
              </a:ext>
            </a:extLst>
          </p:cNvPr>
          <p:cNvSpPr txBox="1"/>
          <p:nvPr/>
        </p:nvSpPr>
        <p:spPr>
          <a:xfrm>
            <a:off x="4598187" y="1841185"/>
            <a:ext cx="4599142" cy="369332"/>
          </a:xfrm>
          <a:prstGeom prst="rect">
            <a:avLst/>
          </a:prstGeom>
          <a:noFill/>
        </p:spPr>
        <p:txBody>
          <a:bodyPr wrap="square" rtlCol="0">
            <a:spAutoFit/>
          </a:bodyPr>
          <a:lstStyle/>
          <a:p>
            <a:pPr algn="ctr"/>
            <a:r>
              <a:rPr lang="en-US" b="1" dirty="0">
                <a:solidFill>
                  <a:srgbClr val="FF0000"/>
                </a:solidFill>
              </a:rPr>
              <a:t>Do Not Submit Incomplete Pictures:</a:t>
            </a:r>
          </a:p>
        </p:txBody>
      </p:sp>
      <p:pic>
        <p:nvPicPr>
          <p:cNvPr id="1028" name="Picture 1">
            <a:extLst>
              <a:ext uri="{FF2B5EF4-FFF2-40B4-BE49-F238E27FC236}">
                <a16:creationId xmlns:a16="http://schemas.microsoft.com/office/drawing/2014/main" id="{E6ABF319-5A69-36DC-9DCD-1276A8A9BE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95372" y="5584887"/>
            <a:ext cx="1915927" cy="1448260"/>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29" name="Picture 9">
            <a:extLst>
              <a:ext uri="{FF2B5EF4-FFF2-40B4-BE49-F238E27FC236}">
                <a16:creationId xmlns:a16="http://schemas.microsoft.com/office/drawing/2014/main" id="{5B70E89E-13CA-73EC-8547-515F931E1E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15484" y="5584887"/>
            <a:ext cx="1894413" cy="1448260"/>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60A8E9A-870A-7C81-10C1-08948F4513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14082" y="5584886"/>
            <a:ext cx="1928263" cy="1448255"/>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pic>
      <p:cxnSp>
        <p:nvCxnSpPr>
          <p:cNvPr id="43" name="Straight Connector 42">
            <a:extLst>
              <a:ext uri="{FF2B5EF4-FFF2-40B4-BE49-F238E27FC236}">
                <a16:creationId xmlns:a16="http://schemas.microsoft.com/office/drawing/2014/main" id="{E6A6F486-C1BA-EAFA-D0B4-CB14AAFCDFD3}"/>
              </a:ext>
            </a:extLst>
          </p:cNvPr>
          <p:cNvCxnSpPr>
            <a:cxnSpLocks/>
          </p:cNvCxnSpPr>
          <p:nvPr/>
        </p:nvCxnSpPr>
        <p:spPr>
          <a:xfrm>
            <a:off x="3457575" y="4883445"/>
            <a:ext cx="0" cy="2774321"/>
          </a:xfrm>
          <a:prstGeom prst="line">
            <a:avLst/>
          </a:prstGeom>
          <a:ln w="38100">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FF0E3C51-0200-9EC2-5B43-DEE5FBD94430}"/>
              </a:ext>
            </a:extLst>
          </p:cNvPr>
          <p:cNvCxnSpPr>
            <a:cxnSpLocks/>
          </p:cNvCxnSpPr>
          <p:nvPr/>
        </p:nvCxnSpPr>
        <p:spPr>
          <a:xfrm>
            <a:off x="3922257" y="5841840"/>
            <a:ext cx="181910" cy="338438"/>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A7D75AB1-61B1-CF3B-F1DE-72820487EC49}"/>
              </a:ext>
            </a:extLst>
          </p:cNvPr>
          <p:cNvCxnSpPr>
            <a:cxnSpLocks/>
          </p:cNvCxnSpPr>
          <p:nvPr/>
        </p:nvCxnSpPr>
        <p:spPr>
          <a:xfrm>
            <a:off x="6022386" y="5676566"/>
            <a:ext cx="192229" cy="330549"/>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FC1CE299-0F9E-89DC-3FA3-B6E4F26561E0}"/>
              </a:ext>
            </a:extLst>
          </p:cNvPr>
          <p:cNvCxnSpPr>
            <a:cxnSpLocks/>
          </p:cNvCxnSpPr>
          <p:nvPr/>
        </p:nvCxnSpPr>
        <p:spPr>
          <a:xfrm flipH="1">
            <a:off x="8345152" y="5780228"/>
            <a:ext cx="172246" cy="263500"/>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809DAE62-69C0-3C6C-1646-7F0885C1D4B2}"/>
              </a:ext>
            </a:extLst>
          </p:cNvPr>
          <p:cNvSpPr txBox="1"/>
          <p:nvPr/>
        </p:nvSpPr>
        <p:spPr>
          <a:xfrm>
            <a:off x="4563119" y="5183367"/>
            <a:ext cx="4599142" cy="369332"/>
          </a:xfrm>
          <a:prstGeom prst="rect">
            <a:avLst/>
          </a:prstGeom>
          <a:noFill/>
        </p:spPr>
        <p:txBody>
          <a:bodyPr wrap="square" rtlCol="0">
            <a:spAutoFit/>
          </a:bodyPr>
          <a:lstStyle/>
          <a:p>
            <a:pPr algn="ctr"/>
            <a:r>
              <a:rPr lang="en-US" b="1" dirty="0">
                <a:solidFill>
                  <a:srgbClr val="FF0000"/>
                </a:solidFill>
              </a:rPr>
              <a:t>Take Pictures After Flushing Is Complete:</a:t>
            </a:r>
          </a:p>
        </p:txBody>
      </p:sp>
      <p:pic>
        <p:nvPicPr>
          <p:cNvPr id="46" name="Picture 45" descr="A screenshot of a phone&#10;&#10;Description automatically generated">
            <a:extLst>
              <a:ext uri="{FF2B5EF4-FFF2-40B4-BE49-F238E27FC236}">
                <a16:creationId xmlns:a16="http://schemas.microsoft.com/office/drawing/2014/main" id="{1FCBF0E2-B575-9026-3FF1-C19742EEEFF6}"/>
              </a:ext>
            </a:extLst>
          </p:cNvPr>
          <p:cNvPicPr>
            <a:picLocks noChangeAspect="1"/>
          </p:cNvPicPr>
          <p:nvPr/>
        </p:nvPicPr>
        <p:blipFill rotWithShape="1">
          <a:blip r:embed="rId11">
            <a:extLst>
              <a:ext uri="{28A0092B-C50C-407E-A947-70E740481C1C}">
                <a14:useLocalDpi xmlns:a14="http://schemas.microsoft.com/office/drawing/2010/main" val="0"/>
              </a:ext>
            </a:extLst>
          </a:blip>
          <a:srcRect l="4248" t="47979" r="4248" b="33045"/>
          <a:stretch/>
        </p:blipFill>
        <p:spPr>
          <a:xfrm>
            <a:off x="820114" y="4883445"/>
            <a:ext cx="1927212" cy="888155"/>
          </a:xfrm>
          <a:prstGeom prst="rect">
            <a:avLst/>
          </a:prstGeom>
          <a:ln w="31750">
            <a:solidFill>
              <a:srgbClr val="00B050"/>
            </a:solidFill>
          </a:ln>
        </p:spPr>
      </p:pic>
      <p:pic>
        <p:nvPicPr>
          <p:cNvPr id="1032" name="Picture 8">
            <a:extLst>
              <a:ext uri="{FF2B5EF4-FFF2-40B4-BE49-F238E27FC236}">
                <a16:creationId xmlns:a16="http://schemas.microsoft.com/office/drawing/2014/main" id="{78BF7C48-5C90-7336-CC28-6B546C53E3C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3965" t="23531"/>
          <a:stretch/>
        </p:blipFill>
        <p:spPr bwMode="auto">
          <a:xfrm>
            <a:off x="489575" y="5789337"/>
            <a:ext cx="2508883" cy="1892403"/>
          </a:xfrm>
          <a:prstGeom prst="rect">
            <a:avLst/>
          </a:prstGeom>
          <a:noFill/>
          <a:ln w="31750">
            <a:solidFill>
              <a:srgbClr val="00B050"/>
            </a:solidFill>
          </a:ln>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F0200C87-0ADF-9126-1785-BAD79D2D85D7}"/>
              </a:ext>
            </a:extLst>
          </p:cNvPr>
          <p:cNvSpPr txBox="1"/>
          <p:nvPr/>
        </p:nvSpPr>
        <p:spPr>
          <a:xfrm>
            <a:off x="5486400" y="42334"/>
            <a:ext cx="4598129" cy="369332"/>
          </a:xfrm>
          <a:prstGeom prst="rect">
            <a:avLst/>
          </a:prstGeom>
          <a:noFill/>
        </p:spPr>
        <p:txBody>
          <a:bodyPr wrap="square" rtlCol="0">
            <a:spAutoFit/>
          </a:bodyPr>
          <a:lstStyle/>
          <a:p>
            <a:pPr algn="r"/>
            <a:r>
              <a:rPr lang="en-US" dirty="0">
                <a:latin typeface="Aptos Display" panose="020B0004020202020204" pitchFamily="34" charset="0"/>
              </a:rPr>
              <a:t>No Cool Checklist Update -  November 2025</a:t>
            </a:r>
          </a:p>
        </p:txBody>
      </p:sp>
    </p:spTree>
    <p:extLst>
      <p:ext uri="{BB962C8B-B14F-4D97-AF65-F5344CB8AC3E}">
        <p14:creationId xmlns:p14="http://schemas.microsoft.com/office/powerpoint/2010/main" val="8464985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2363</TotalTime>
  <Words>2322</Words>
  <Application>Microsoft Office PowerPoint</Application>
  <PresentationFormat>Custom</PresentationFormat>
  <Paragraphs>215</Paragraphs>
  <Slides>14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LG Smart_H Regular</vt: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Campbell/LGEAI Technical Solutions(justin.campbell@lge.com)</dc:creator>
  <cp:lastModifiedBy>Justin Campbell/LGEAI Technical Solutions</cp:lastModifiedBy>
  <cp:revision>99</cp:revision>
  <dcterms:created xsi:type="dcterms:W3CDTF">2024-04-15T18:34:11Z</dcterms:created>
  <dcterms:modified xsi:type="dcterms:W3CDTF">2025-10-29T16:27:29Z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c6ed9fc-fefc-4a0c-a6d6-10cf236c0d4f_Enabled">
    <vt:lpwstr>true</vt:lpwstr>
  </property>
  <property fmtid="{D5CDD505-2E9C-101B-9397-08002B2CF9AE}" pid="3" name="MSIP_Label_cc6ed9fc-fefc-4a0c-a6d6-10cf236c0d4f_SetDate">
    <vt:lpwstr>2025-03-17T13:54:06Z</vt:lpwstr>
  </property>
  <property fmtid="{D5CDD505-2E9C-101B-9397-08002B2CF9AE}" pid="4" name="MSIP_Label_cc6ed9fc-fefc-4a0c-a6d6-10cf236c0d4f_Method">
    <vt:lpwstr>Standard</vt:lpwstr>
  </property>
  <property fmtid="{D5CDD505-2E9C-101B-9397-08002B2CF9AE}" pid="5" name="MSIP_Label_cc6ed9fc-fefc-4a0c-a6d6-10cf236c0d4f_Name">
    <vt:lpwstr>Internal use only</vt:lpwstr>
  </property>
  <property fmtid="{D5CDD505-2E9C-101B-9397-08002B2CF9AE}" pid="6" name="MSIP_Label_cc6ed9fc-fefc-4a0c-a6d6-10cf236c0d4f_SiteId">
    <vt:lpwstr>5069cde4-642a-45c0-8094-d0c2dec10be3</vt:lpwstr>
  </property>
  <property fmtid="{D5CDD505-2E9C-101B-9397-08002B2CF9AE}" pid="7" name="MSIP_Label_cc6ed9fc-fefc-4a0c-a6d6-10cf236c0d4f_ActionId">
    <vt:lpwstr>1c2c00ee-b857-4d8a-b029-8b6c037f2119</vt:lpwstr>
  </property>
  <property fmtid="{D5CDD505-2E9C-101B-9397-08002B2CF9AE}" pid="8" name="MSIP_Label_cc6ed9fc-fefc-4a0c-a6d6-10cf236c0d4f_ContentBits">
    <vt:lpwstr>1</vt:lpwstr>
  </property>
  <property fmtid="{D5CDD505-2E9C-101B-9397-08002B2CF9AE}" pid="9" name="MSIP_Label_cc6ed9fc-fefc-4a0c-a6d6-10cf236c0d4f_Tag">
    <vt:lpwstr>10, 3, 0, 1</vt:lpwstr>
  </property>
  <property fmtid="{D5CDD505-2E9C-101B-9397-08002B2CF9AE}" pid="10" name="ClassificationContentMarkingHeaderLocations">
    <vt:lpwstr>Office Theme:8</vt:lpwstr>
  </property>
  <property fmtid="{D5CDD505-2E9C-101B-9397-08002B2CF9AE}" pid="11" name="ClassificationContentMarkingHeaderText">
    <vt:lpwstr>LGE Internal Use Only</vt:lpwstr>
  </property>
</Properties>
</file>